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5" r:id="rId2"/>
    <p:sldId id="256" r:id="rId3"/>
    <p:sldId id="266" r:id="rId4"/>
    <p:sldId id="267" r:id="rId5"/>
    <p:sldId id="268" r:id="rId6"/>
    <p:sldId id="269" r:id="rId7"/>
    <p:sldId id="271" r:id="rId8"/>
    <p:sldId id="272" r:id="rId9"/>
    <p:sldId id="273" r:id="rId10"/>
    <p:sldId id="274" r:id="rId11"/>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9C"/>
    <a:srgbClr val="F8CD46"/>
    <a:srgbClr val="C8C5CA"/>
    <a:srgbClr val="032B60"/>
    <a:srgbClr val="A79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0"/>
    <p:restoredTop sz="68163"/>
  </p:normalViewPr>
  <p:slideViewPr>
    <p:cSldViewPr snapToGrid="0">
      <p:cViewPr varScale="1">
        <p:scale>
          <a:sx n="31" d="100"/>
          <a:sy n="31" d="100"/>
        </p:scale>
        <p:origin x="10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35.546"/>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2.496"/>
    </inkml:context>
    <inkml:brush xml:id="br0">
      <inkml:brushProperty name="width" value="0.025" units="cm"/>
      <inkml:brushProperty name="height" value="0.025" units="cm"/>
      <inkml:brushProperty name="color" value="#FFFFFF"/>
    </inkml:brush>
  </inkml:definitions>
  <inkml:trace contextRef="#ctx0" brushRef="#br0">1 1 24575,'4'0'0,"0"0"0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2.963"/>
    </inkml:context>
    <inkml:brush xml:id="br0">
      <inkml:brushProperty name="width" value="0.025" units="cm"/>
      <inkml:brushProperty name="height" value="0.025" units="cm"/>
      <inkml:brushProperty name="color" value="#FFFFFF"/>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3.513"/>
    </inkml:context>
    <inkml:brush xml:id="br0">
      <inkml:brushProperty name="width" value="0.025" units="cm"/>
      <inkml:brushProperty name="height" value="0.025" units="cm"/>
      <inkml:brushProperty name="color" value="#FFFFFF"/>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3.962"/>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5.063"/>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5.312"/>
    </inkml:context>
    <inkml:brush xml:id="br0">
      <inkml:brushProperty name="width" value="0.025" units="cm"/>
      <inkml:brushProperty name="height" value="0.025" units="cm"/>
      <inkml:brushProperty name="color" value="#FFFFFF"/>
    </inkml:brush>
  </inkml:definitions>
  <inkml:trace contextRef="#ctx0" brushRef="#br0">0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6.462"/>
    </inkml:context>
    <inkml:brush xml:id="br0">
      <inkml:brushProperty name="width" value="0.025" units="cm"/>
      <inkml:brushProperty name="height" value="0.025" units="cm"/>
      <inkml:brushProperty name="color" value="#FFFFFF"/>
    </inkml:brush>
  </inkml:definitions>
  <inkml:trace contextRef="#ctx0" brushRef="#br0">0 9 24575,'0'-5'0,"0"2"0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4.212"/>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4.846"/>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5.262"/>
    </inkml:context>
    <inkml:brush xml:id="br0">
      <inkml:brushProperty name="width" value="0.05" units="cm"/>
      <inkml:brushProperty name="height" value="0.05" units="cm"/>
      <inkml:brushProperty name="color" value="#FFFFFF"/>
    </inkml:brush>
  </inkml:definitions>
  <inkml:trace contextRef="#ctx0" brushRef="#br0">9 1 24575,'-5'0'0,"2"0"0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37.095"/>
    </inkml:context>
    <inkml:brush xml:id="br0">
      <inkml:brushProperty name="width" value="0.025" units="cm"/>
      <inkml:brushProperty name="height" value="0.025" units="cm"/>
      <inkml:brushProperty name="color" value="#FFFFFF"/>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6.062"/>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8.946"/>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59.896"/>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0.812"/>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1.462"/>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1.896"/>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3.09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4.629"/>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5.580"/>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6.096"/>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38.846"/>
    </inkml:context>
    <inkml:brush xml:id="br0">
      <inkml:brushProperty name="width" value="0.025" units="cm"/>
      <inkml:brushProperty name="height" value="0.025" units="cm"/>
      <inkml:brushProperty name="color" value="#FFFFFF"/>
    </inkml:brush>
  </inkml:definitions>
  <inkml:trace contextRef="#ctx0" brushRef="#br0">0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6.646"/>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7.429"/>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09.096"/>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3:12.213"/>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39.480"/>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0.096"/>
    </inkml:context>
    <inkml:brush xml:id="br0">
      <inkml:brushProperty name="width" value="0.025" units="cm"/>
      <inkml:brushProperty name="height" value="0.025" units="cm"/>
      <inkml:brushProperty name="color" value="#FFFFFF"/>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0.596"/>
    </inkml:context>
    <inkml:brush xml:id="br0">
      <inkml:brushProperty name="width" value="0.025" units="cm"/>
      <inkml:brushProperty name="height" value="0.025" units="cm"/>
      <inkml:brushProperty name="color" value="#FFFFFF"/>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1.096"/>
    </inkml:context>
    <inkml:brush xml:id="br0">
      <inkml:brushProperty name="width" value="0.025" units="cm"/>
      <inkml:brushProperty name="height" value="0.025" units="cm"/>
      <inkml:brushProperty name="color" value="#FFFFFF"/>
    </inkml:brush>
  </inkml:definitions>
  <inkml:trace contextRef="#ctx0" brushRef="#br0">0 10 24575,'0'-5'0,"0"1"0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1.545"/>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32:41.963"/>
    </inkml:context>
    <inkml:brush xml:id="br0">
      <inkml:brushProperty name="width" value="0.025" units="cm"/>
      <inkml:brushProperty name="height" value="0.025" units="cm"/>
      <inkml:brushProperty name="color" value="#FFFFFF"/>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8198B-D0F6-DA44-B363-E674B143CF84}"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427EB-E1C3-C348-AEC6-BE45AD6BFCA1}" type="slidenum">
              <a:rPr lang="en-US" smtClean="0"/>
              <a:t>‹#›</a:t>
            </a:fld>
            <a:endParaRPr lang="en-US"/>
          </a:p>
        </p:txBody>
      </p:sp>
    </p:spTree>
    <p:extLst>
      <p:ext uri="{BB962C8B-B14F-4D97-AF65-F5344CB8AC3E}">
        <p14:creationId xmlns:p14="http://schemas.microsoft.com/office/powerpoint/2010/main" val="33597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I am Amanda Holdsworth, and will be presenting research on the Spectroscopic and Visual Orbit of the Nitrogen-rich Massive Binary Wolf Rayet 138. I’d like to give thanks to Doctor Richardson, for mentoring me, along with the Arizona Space Grant Consortium for funding this research. </a:t>
            </a:r>
          </a:p>
        </p:txBody>
      </p:sp>
      <p:sp>
        <p:nvSpPr>
          <p:cNvPr id="4" name="Slide Number Placeholder 3"/>
          <p:cNvSpPr>
            <a:spLocks noGrp="1"/>
          </p:cNvSpPr>
          <p:nvPr>
            <p:ph type="sldNum" sz="quarter" idx="5"/>
          </p:nvPr>
        </p:nvSpPr>
        <p:spPr/>
        <p:txBody>
          <a:bodyPr/>
          <a:lstStyle/>
          <a:p>
            <a:fld id="{EE0427EB-E1C3-C348-AEC6-BE45AD6BFCA1}" type="slidenum">
              <a:rPr lang="en-US" smtClean="0"/>
              <a:t>1</a:t>
            </a:fld>
            <a:endParaRPr lang="en-US"/>
          </a:p>
        </p:txBody>
      </p:sp>
    </p:spTree>
    <p:extLst>
      <p:ext uri="{BB962C8B-B14F-4D97-AF65-F5344CB8AC3E}">
        <p14:creationId xmlns:p14="http://schemas.microsoft.com/office/powerpoint/2010/main" val="1411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427EB-E1C3-C348-AEC6-BE45AD6BFCA1}" type="slidenum">
              <a:rPr lang="en-US" smtClean="0"/>
              <a:t>10</a:t>
            </a:fld>
            <a:endParaRPr lang="en-US"/>
          </a:p>
        </p:txBody>
      </p:sp>
    </p:spTree>
    <p:extLst>
      <p:ext uri="{BB962C8B-B14F-4D97-AF65-F5344CB8AC3E}">
        <p14:creationId xmlns:p14="http://schemas.microsoft.com/office/powerpoint/2010/main" val="143968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Classical Wolf-Rayet Stars are evolved from massive main sequence OB-type stars, that have lost their outer hydrogen-rich envelope. These stars are at an advanced stage of stellar evolution and are losing mass at a very high rate. While it is not clear what causes the evolution of WR stars, the main contributors are thought to be either from strong winds and or from interactions with a binary companion star, both of which can cause mass loss of the WR star. Approximately ~90% of the known WR star population have Helium burning cores (Lefever et al. 2023). Spectroscopically, WR stars are distinguished by the presence of strong, broad emission lines, which are associated with wind carrying max fluxes and order of magnitude larger than those of ordinary O stars (Roy et al. 2020) There are three flavors of WR stars known. There are Nitrogen-Sequence WR, that are dominated by helium and nitrogen lines, there are Carbon-Sequence WR, that are dominated by carbon and helium lines, and finally, there are the rare oxygen-sequence WR that have prominent oxygen and carbon lines. (Crowther et al. 2022) </a:t>
            </a:r>
          </a:p>
          <a:p>
            <a:endParaRPr lang="en-US" dirty="0"/>
          </a:p>
          <a:p>
            <a:endParaRPr lang="en-US" dirty="0"/>
          </a:p>
        </p:txBody>
      </p:sp>
      <p:sp>
        <p:nvSpPr>
          <p:cNvPr id="4" name="Slide Number Placeholder 3"/>
          <p:cNvSpPr>
            <a:spLocks noGrp="1"/>
          </p:cNvSpPr>
          <p:nvPr>
            <p:ph type="sldNum" sz="quarter" idx="5"/>
          </p:nvPr>
        </p:nvSpPr>
        <p:spPr/>
        <p:txBody>
          <a:bodyPr/>
          <a:lstStyle/>
          <a:p>
            <a:fld id="{EE0427EB-E1C3-C348-AEC6-BE45AD6BFCA1}" type="slidenum">
              <a:rPr lang="en-US" smtClean="0"/>
              <a:t>2</a:t>
            </a:fld>
            <a:endParaRPr lang="en-US"/>
          </a:p>
        </p:txBody>
      </p:sp>
    </p:spTree>
    <p:extLst>
      <p:ext uri="{BB962C8B-B14F-4D97-AF65-F5344CB8AC3E}">
        <p14:creationId xmlns:p14="http://schemas.microsoft.com/office/powerpoint/2010/main" val="6743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research focuses on one particular WR binary. WR 138 is a Nitrogen sequence WR star. WR 138 has a companion main sequence late type O star. This system was resolved, and showed two objects separated by 12.4 mas using </a:t>
            </a:r>
            <a:r>
              <a:rPr lang="en-US" i="0" dirty="0"/>
              <a:t>H-band CHARA interferometry (Richardson et al. 2016). This information suggests that WR 138 evolved through a previous mass-transfer episode that created the WR star and led to a spin-up of the O-type star. Past</a:t>
            </a:r>
            <a:r>
              <a:rPr lang="en-US" dirty="0"/>
              <a:t> analysis on the star has allowed us to infer an orbital period of approximately 4 years (</a:t>
            </a:r>
            <a:r>
              <a:rPr lang="en-US" dirty="0" err="1"/>
              <a:t>Annuk</a:t>
            </a:r>
            <a:r>
              <a:rPr lang="en-US" dirty="0"/>
              <a:t> 1990). </a:t>
            </a:r>
          </a:p>
          <a:p>
            <a:endParaRPr lang="en-US" dirty="0"/>
          </a:p>
        </p:txBody>
      </p:sp>
      <p:sp>
        <p:nvSpPr>
          <p:cNvPr id="4" name="Slide Number Placeholder 3"/>
          <p:cNvSpPr>
            <a:spLocks noGrp="1"/>
          </p:cNvSpPr>
          <p:nvPr>
            <p:ph type="sldNum" sz="quarter" idx="5"/>
          </p:nvPr>
        </p:nvSpPr>
        <p:spPr/>
        <p:txBody>
          <a:bodyPr/>
          <a:lstStyle/>
          <a:p>
            <a:fld id="{EE0427EB-E1C3-C348-AEC6-BE45AD6BFCA1}" type="slidenum">
              <a:rPr lang="en-US" smtClean="0"/>
              <a:t>3</a:t>
            </a:fld>
            <a:endParaRPr lang="en-US"/>
          </a:p>
        </p:txBody>
      </p:sp>
    </p:spTree>
    <p:extLst>
      <p:ext uri="{BB962C8B-B14F-4D97-AF65-F5344CB8AC3E}">
        <p14:creationId xmlns:p14="http://schemas.microsoft.com/office/powerpoint/2010/main" val="73410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their size and characteristics, WR stars are rare, but they represent one of the most important phases of stellar evolution, as they represent a final burst of activity before a massive star begins to die. While the fate of a WR star is likely dependent on how massive it is, many are thought to end their lives with spectacular explosions such as supernovas or gamma ray bursts. WR stars are also known to create nebulas, because their powerful winds sweep up interstellar material, which in turn allows for new stars to form. </a:t>
            </a:r>
          </a:p>
          <a:p>
            <a:endParaRPr lang="en-US" dirty="0"/>
          </a:p>
          <a:p>
            <a:r>
              <a:rPr lang="en-US" dirty="0"/>
              <a:t>The image on the screen shows WR 31, surrounded by a blue bubble. This blue bubble a nebula that has formed from the strong winds that have interacted with the outer layers of hydrogen ejected by the star. </a:t>
            </a:r>
          </a:p>
          <a:p>
            <a:endParaRPr lang="en-US" dirty="0"/>
          </a:p>
          <a:p>
            <a:r>
              <a:rPr lang="en-US" dirty="0"/>
              <a:t>However, due to their rarity, the evolution of WR stars are not well understood, leaving a gap of knowledge of the evolution of massive main sequence stars, and ultimately the evolution of the universe. Studying binary WR systems offers an opportunity to determine their masses, which in turn will allow us to constrain how WR stars evolve and are formed.  </a:t>
            </a:r>
          </a:p>
        </p:txBody>
      </p:sp>
      <p:sp>
        <p:nvSpPr>
          <p:cNvPr id="4" name="Slide Number Placeholder 3"/>
          <p:cNvSpPr>
            <a:spLocks noGrp="1"/>
          </p:cNvSpPr>
          <p:nvPr>
            <p:ph type="sldNum" sz="quarter" idx="5"/>
          </p:nvPr>
        </p:nvSpPr>
        <p:spPr/>
        <p:txBody>
          <a:bodyPr/>
          <a:lstStyle/>
          <a:p>
            <a:fld id="{EE0427EB-E1C3-C348-AEC6-BE45AD6BFCA1}" type="slidenum">
              <a:rPr lang="en-US" smtClean="0"/>
              <a:t>4</a:t>
            </a:fld>
            <a:endParaRPr lang="en-US"/>
          </a:p>
        </p:txBody>
      </p:sp>
    </p:spTree>
    <p:extLst>
      <p:ext uri="{BB962C8B-B14F-4D97-AF65-F5344CB8AC3E}">
        <p14:creationId xmlns:p14="http://schemas.microsoft.com/office/powerpoint/2010/main" val="24730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radial velocity of a star, which is the velocity along the line of sight of the observer, is an important component for determining the minimum mass of stars in binary systems. When the radial velocity of a star is calculated and then plotted against time, the pattern that emerges is sinusoidal. If the orbit of the star has no eccentricity, then the plot of its radial velocity will be similar to a perfect sine wave. The more eccentric the orbit is, the less of perfect sine wave will appear. </a:t>
            </a:r>
          </a:p>
          <a:p>
            <a:endParaRPr lang="en-US" dirty="0"/>
          </a:p>
          <a:p>
            <a:r>
              <a:rPr lang="en-US" dirty="0"/>
              <a:t>The plot on the right shows the result of the measurements reported from </a:t>
            </a:r>
            <a:r>
              <a:rPr lang="en-US" dirty="0" err="1"/>
              <a:t>Dsilva</a:t>
            </a:r>
            <a:r>
              <a:rPr lang="en-US" dirty="0"/>
              <a:t>, using spectra from the HERMES spectrograph mounted on the 1.2m Mercator telescope in La Palma Spain. This plot comes from measuring the motion of the WR star itself. Because the orbit of the binary is elliptical rather than sinusoidal, the radial velocity plot is not a perfect sine wave. The black box surrounding some of the data shows the high-cadence measurements. </a:t>
            </a:r>
          </a:p>
          <a:p>
            <a:endParaRPr lang="en-US" dirty="0"/>
          </a:p>
          <a:p>
            <a:endParaRPr lang="en-US" dirty="0"/>
          </a:p>
          <a:p>
            <a:r>
              <a:rPr lang="en-US" dirty="0"/>
              <a:t>The lower left plot shows the plotted (u, v) plane, or aperture plane, of WR 138, from Richardson et al. published in 2016. This plot shows that while there are few points, the plane is still well covered. </a:t>
            </a:r>
          </a:p>
        </p:txBody>
      </p:sp>
      <p:sp>
        <p:nvSpPr>
          <p:cNvPr id="4" name="Slide Number Placeholder 3"/>
          <p:cNvSpPr>
            <a:spLocks noGrp="1"/>
          </p:cNvSpPr>
          <p:nvPr>
            <p:ph type="sldNum" sz="quarter" idx="5"/>
          </p:nvPr>
        </p:nvSpPr>
        <p:spPr/>
        <p:txBody>
          <a:bodyPr/>
          <a:lstStyle/>
          <a:p>
            <a:fld id="{EE0427EB-E1C3-C348-AEC6-BE45AD6BFCA1}" type="slidenum">
              <a:rPr lang="en-US" smtClean="0"/>
              <a:t>5</a:t>
            </a:fld>
            <a:endParaRPr lang="en-US"/>
          </a:p>
        </p:txBody>
      </p:sp>
    </p:spTree>
    <p:extLst>
      <p:ext uri="{BB962C8B-B14F-4D97-AF65-F5344CB8AC3E}">
        <p14:creationId xmlns:p14="http://schemas.microsoft.com/office/powerpoint/2010/main" val="298124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studying the bright binary with both spectroscopy and in the future, long-baseline optical interferometry with CHARRA found at Mt. Wilson California. </a:t>
            </a:r>
          </a:p>
          <a:p>
            <a:endParaRPr lang="en-US" dirty="0"/>
          </a:p>
          <a:p>
            <a:r>
              <a:rPr lang="en-US" dirty="0"/>
              <a:t>There are several sources that we will be using for the spectroscopy data. The first of which is the reported spectra from the </a:t>
            </a:r>
            <a:r>
              <a:rPr lang="en-US" dirty="0" err="1"/>
              <a:t>Dsilva</a:t>
            </a:r>
            <a:r>
              <a:rPr lang="en-US" dirty="0"/>
              <a:t> paper, previously mentioned. The second is from the Dominican Astronomical Observatory. We will be taking decades of archival data from DAO and adding it into the analysis. </a:t>
            </a:r>
          </a:p>
          <a:p>
            <a:endParaRPr lang="en-US" dirty="0"/>
          </a:p>
          <a:p>
            <a:r>
              <a:rPr lang="en-US" dirty="0"/>
              <a:t>With the spectral data, we will be measuring the motion of the O star, rather than the WR star itself. In an orbit, both stars have the same momentum. </a:t>
            </a:r>
            <a:r>
              <a:rPr lang="en-US" dirty="0" err="1"/>
              <a:t>Dsilva</a:t>
            </a:r>
            <a:r>
              <a:rPr lang="en-US" dirty="0"/>
              <a:t> has already provided the fit for the WR star, and so if we are able to fit the companion star, we can use the velocities of both stars as a ratio, which will in turn give us a mass ratio.  </a:t>
            </a:r>
          </a:p>
          <a:p>
            <a:r>
              <a:rPr lang="en-US" dirty="0"/>
              <a:t> </a:t>
            </a:r>
          </a:p>
          <a:p>
            <a:r>
              <a:rPr lang="en-US" dirty="0"/>
              <a:t>Following which, we will use interferometry to measure the visual orbit of the stars, which will give us the sum of the masses. The combination of both processes will give us precise stellar mass measurements. </a:t>
            </a:r>
          </a:p>
        </p:txBody>
      </p:sp>
      <p:sp>
        <p:nvSpPr>
          <p:cNvPr id="4" name="Slide Number Placeholder 3"/>
          <p:cNvSpPr>
            <a:spLocks noGrp="1"/>
          </p:cNvSpPr>
          <p:nvPr>
            <p:ph type="sldNum" sz="quarter" idx="5"/>
          </p:nvPr>
        </p:nvSpPr>
        <p:spPr/>
        <p:txBody>
          <a:bodyPr/>
          <a:lstStyle/>
          <a:p>
            <a:fld id="{EE0427EB-E1C3-C348-AEC6-BE45AD6BFCA1}" type="slidenum">
              <a:rPr lang="en-US" smtClean="0"/>
              <a:t>6</a:t>
            </a:fld>
            <a:endParaRPr lang="en-US"/>
          </a:p>
        </p:txBody>
      </p:sp>
    </p:spTree>
    <p:extLst>
      <p:ext uri="{BB962C8B-B14F-4D97-AF65-F5344CB8AC3E}">
        <p14:creationId xmlns:p14="http://schemas.microsoft.com/office/powerpoint/2010/main" val="407000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data, before analysis is in the form of wavelengths and fluxes. Prior to </a:t>
            </a:r>
            <a:r>
              <a:rPr lang="en-US" dirty="0" err="1"/>
              <a:t>analzing</a:t>
            </a:r>
            <a:r>
              <a:rPr lang="en-US" dirty="0"/>
              <a:t> the data, we must convert the wavelengths to velocities, after which, we plot the flux as a function of the radial velocity. From here we are able to perform a gaussian fit to the O star radial velocity, the center of which is the radial velocity of the O star. Performing this process for a series of nights, allows us to plot the radial velocity of the star as a function of time, similar to what </a:t>
            </a:r>
            <a:r>
              <a:rPr lang="en-US" dirty="0" err="1"/>
              <a:t>Dsilva</a:t>
            </a:r>
            <a:r>
              <a:rPr lang="en-US" dirty="0"/>
              <a:t> et al. did. To ensure that there are no shifts in the data, we are also measuring the velocity of the characteristic stellar Sodium lines, as they should not change over the course of time. </a:t>
            </a:r>
          </a:p>
          <a:p>
            <a:r>
              <a:rPr lang="en-US" dirty="0"/>
              <a:t>So far, we have analyzed the O star with the spectral data reported by </a:t>
            </a:r>
            <a:r>
              <a:rPr lang="en-US" dirty="0" err="1"/>
              <a:t>Dsilva</a:t>
            </a:r>
            <a:r>
              <a:rPr lang="en-US" dirty="0"/>
              <a:t> et al. However, we will also perform the same process with the DAO archival data. </a:t>
            </a:r>
          </a:p>
          <a:p>
            <a:r>
              <a:rPr lang="en-US" dirty="0"/>
              <a:t>The upper left image shows the spectral data of one trial, after it’s wavelength has been converted to radial velocity. The two large dips around 750 and 1000 are the two stellar Sodium lines. The O star occurs between -500 and 500. </a:t>
            </a:r>
          </a:p>
          <a:p>
            <a:r>
              <a:rPr lang="en-US" dirty="0"/>
              <a:t>The lower left plot is zoomed in on the radial velocity of the O star, which has a gaussian fit overlayed on top. We repeated this process for about 40 other data sets, and then plotted the radial velocity of each on its own graph over time, which can be seen on  the upper right. </a:t>
            </a:r>
          </a:p>
          <a:p>
            <a:r>
              <a:rPr lang="en-US" dirty="0"/>
              <a:t>By comparing both datasets, we can see that the two have the same shape, but one is opposite from the other. This is to be expected, as the two stars are orbiting each other. </a:t>
            </a:r>
          </a:p>
          <a:p>
            <a:endParaRPr lang="en-US" dirty="0"/>
          </a:p>
          <a:p>
            <a:endParaRPr lang="en-US" dirty="0"/>
          </a:p>
        </p:txBody>
      </p:sp>
      <p:sp>
        <p:nvSpPr>
          <p:cNvPr id="4" name="Slide Number Placeholder 3"/>
          <p:cNvSpPr>
            <a:spLocks noGrp="1"/>
          </p:cNvSpPr>
          <p:nvPr>
            <p:ph type="sldNum" sz="quarter" idx="5"/>
          </p:nvPr>
        </p:nvSpPr>
        <p:spPr/>
        <p:txBody>
          <a:bodyPr/>
          <a:lstStyle/>
          <a:p>
            <a:fld id="{EE0427EB-E1C3-C348-AEC6-BE45AD6BFCA1}" type="slidenum">
              <a:rPr lang="en-US" smtClean="0"/>
              <a:t>7</a:t>
            </a:fld>
            <a:endParaRPr lang="en-US"/>
          </a:p>
        </p:txBody>
      </p:sp>
    </p:spTree>
    <p:extLst>
      <p:ext uri="{BB962C8B-B14F-4D97-AF65-F5344CB8AC3E}">
        <p14:creationId xmlns:p14="http://schemas.microsoft.com/office/powerpoint/2010/main" val="289902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working on analyzing the DAO archival data, in order to improve our Radial Velocity plot of the O star. Once that data has been analyzed, we will calculate the mass ratio of the stars, using the velocity ratio determined by the </a:t>
            </a:r>
            <a:r>
              <a:rPr lang="en-US" dirty="0" err="1"/>
              <a:t>Dsilva</a:t>
            </a:r>
            <a:r>
              <a:rPr lang="en-US" dirty="0"/>
              <a:t> paper, along with out plot. Following which, we will use the CHARRA interferometer to determine the visual orbit, which will allow us to determine the sum of the masses. Both combined will result in knowing the specific masses of both the stars.</a:t>
            </a:r>
          </a:p>
          <a:p>
            <a:endParaRPr lang="en-US" dirty="0"/>
          </a:p>
          <a:p>
            <a:r>
              <a:rPr lang="en-US" dirty="0"/>
              <a:t>I’d like to thank you for your time, and will now take any questions, if there are any. </a:t>
            </a:r>
          </a:p>
        </p:txBody>
      </p:sp>
      <p:sp>
        <p:nvSpPr>
          <p:cNvPr id="4" name="Slide Number Placeholder 3"/>
          <p:cNvSpPr>
            <a:spLocks noGrp="1"/>
          </p:cNvSpPr>
          <p:nvPr>
            <p:ph type="sldNum" sz="quarter" idx="5"/>
          </p:nvPr>
        </p:nvSpPr>
        <p:spPr/>
        <p:txBody>
          <a:bodyPr/>
          <a:lstStyle/>
          <a:p>
            <a:fld id="{EE0427EB-E1C3-C348-AEC6-BE45AD6BFCA1}" type="slidenum">
              <a:rPr lang="en-US" smtClean="0"/>
              <a:t>8</a:t>
            </a:fld>
            <a:endParaRPr lang="en-US"/>
          </a:p>
        </p:txBody>
      </p:sp>
    </p:spTree>
    <p:extLst>
      <p:ext uri="{BB962C8B-B14F-4D97-AF65-F5344CB8AC3E}">
        <p14:creationId xmlns:p14="http://schemas.microsoft.com/office/powerpoint/2010/main" val="129505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427EB-E1C3-C348-AEC6-BE45AD6BFCA1}" type="slidenum">
              <a:rPr lang="en-US" smtClean="0"/>
              <a:t>9</a:t>
            </a:fld>
            <a:endParaRPr lang="en-US"/>
          </a:p>
        </p:txBody>
      </p:sp>
    </p:spTree>
    <p:extLst>
      <p:ext uri="{BB962C8B-B14F-4D97-AF65-F5344CB8AC3E}">
        <p14:creationId xmlns:p14="http://schemas.microsoft.com/office/powerpoint/2010/main" val="262567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2CC02115-E0AE-7349-B651-19628F808C42}"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02115-E0AE-7349-B651-19628F808C42}"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02115-E0AE-7349-B651-19628F808C42}"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C02115-E0AE-7349-B651-19628F808C42}"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C02115-E0AE-7349-B651-19628F808C42}"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C02115-E0AE-7349-B651-19628F808C42}"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02115-E0AE-7349-B651-19628F808C42}"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Drag picture to placeholder or click icon to add</a:t>
            </a:r>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C02115-E0AE-7349-B651-19628F808C42}" type="datetimeFigureOut">
              <a:rPr lang="en-US" smtClean="0"/>
              <a:t>4/14/2023</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351E6BC-09C6-9F4D-BC8E-FB2328A85F01}" type="slidenum">
              <a:rPr lang="en-US" smtClean="0"/>
              <a:t>‹#›</a:t>
            </a:fld>
            <a:endParaRPr lang="en-US"/>
          </a:p>
        </p:txBody>
      </p:sp>
    </p:spTree>
    <p:extLst>
      <p:ext uri="{BB962C8B-B14F-4D97-AF65-F5344CB8AC3E}">
        <p14:creationId xmlns:p14="http://schemas.microsoft.com/office/powerpoint/2010/main" val="159860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universe-review.ca/F08-star13.htm" TargetMode="External"/><Relationship Id="rId3" Type="http://schemas.openxmlformats.org/officeDocument/2006/relationships/image" Target="../media/image5.png"/><Relationship Id="rId7" Type="http://schemas.openxmlformats.org/officeDocument/2006/relationships/hyperlink" Target="https://www.mtwilson.edu/char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magine.gsfc.nasa.gov/science/objects/stars1.html" TargetMode="External"/><Relationship Id="rId11" Type="http://schemas.openxmlformats.org/officeDocument/2006/relationships/hyperlink" Target="https://www.eso.org/public/images/eso0920a/" TargetMode="External"/><Relationship Id="rId5" Type="http://schemas.openxmlformats.org/officeDocument/2006/relationships/hyperlink" Target="https://assignmentpoint.com/r136a1-a-massive-wolf-rayet-star/" TargetMode="External"/><Relationship Id="rId10" Type="http://schemas.openxmlformats.org/officeDocument/2006/relationships/hyperlink" Target="https://spaceref.com/science-and-exploration/comparing-our-sun-and-the-binary-star-system-wolf-rayet-140/" TargetMode="External"/><Relationship Id="rId4" Type="http://schemas.openxmlformats.org/officeDocument/2006/relationships/hyperlink" Target="https://www.centauri-dreams.org/2021/07/22/radial-velocity-neid-spectrograph-goes-to-work/" TargetMode="External"/><Relationship Id="rId9" Type="http://schemas.openxmlformats.org/officeDocument/2006/relationships/hyperlink" Target="https://astrobiology.nasa.gov/news/a-wolf-rayet-bubble-and-the-early-solar-system/" TargetMode="External"/></Relationships>
</file>

<file path=ppt/slides/_rels/slide2.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8.png"/><Relationship Id="rId26" Type="http://schemas.openxmlformats.org/officeDocument/2006/relationships/image" Target="../media/image9.png"/><Relationship Id="rId39" Type="http://schemas.openxmlformats.org/officeDocument/2006/relationships/customXml" Target="../ink/ink28.xml"/><Relationship Id="rId21" Type="http://schemas.openxmlformats.org/officeDocument/2006/relationships/customXml" Target="../ink/ink13.xml"/><Relationship Id="rId34" Type="http://schemas.openxmlformats.org/officeDocument/2006/relationships/customXml" Target="../ink/ink23.xml"/><Relationship Id="rId42" Type="http://schemas.openxmlformats.org/officeDocument/2006/relationships/customXml" Target="../ink/ink31.xml"/><Relationship Id="rId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customXml" Target="../ink/ink9.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5.xml"/><Relationship Id="rId24" Type="http://schemas.openxmlformats.org/officeDocument/2006/relationships/customXml" Target="../ink/ink16.xml"/><Relationship Id="rId32" Type="http://schemas.openxmlformats.org/officeDocument/2006/relationships/image" Target="../media/image11.png"/><Relationship Id="rId37" Type="http://schemas.openxmlformats.org/officeDocument/2006/relationships/customXml" Target="../ink/ink26.xml"/><Relationship Id="rId40" Type="http://schemas.openxmlformats.org/officeDocument/2006/relationships/customXml" Target="../ink/ink29.xml"/><Relationship Id="rId45" Type="http://schemas.openxmlformats.org/officeDocument/2006/relationships/image" Target="../media/image8.jpeg"/><Relationship Id="rId5" Type="http://schemas.openxmlformats.org/officeDocument/2006/relationships/image" Target="../media/image7.jpeg"/><Relationship Id="rId15" Type="http://schemas.openxmlformats.org/officeDocument/2006/relationships/customXml" Target="../ink/ink8.xml"/><Relationship Id="rId23" Type="http://schemas.openxmlformats.org/officeDocument/2006/relationships/customXml" Target="../ink/ink15.xml"/><Relationship Id="rId28" Type="http://schemas.openxmlformats.org/officeDocument/2006/relationships/customXml" Target="../ink/ink19.xml"/><Relationship Id="rId36" Type="http://schemas.openxmlformats.org/officeDocument/2006/relationships/customXml" Target="../ink/ink25.xml"/><Relationship Id="rId10" Type="http://schemas.openxmlformats.org/officeDocument/2006/relationships/customXml" Target="../ink/ink4.xml"/><Relationship Id="rId19" Type="http://schemas.openxmlformats.org/officeDocument/2006/relationships/customXml" Target="../ink/ink11.xml"/><Relationship Id="rId31" Type="http://schemas.openxmlformats.org/officeDocument/2006/relationships/customXml" Target="../ink/ink21.xml"/><Relationship Id="rId44" Type="http://schemas.openxmlformats.org/officeDocument/2006/relationships/customXml" Target="../ink/ink33.xml"/><Relationship Id="rId4" Type="http://schemas.openxmlformats.org/officeDocument/2006/relationships/image" Target="../media/image6.jpeg"/><Relationship Id="rId9" Type="http://schemas.openxmlformats.org/officeDocument/2006/relationships/customXml" Target="../ink/ink3.xml"/><Relationship Id="rId14" Type="http://schemas.openxmlformats.org/officeDocument/2006/relationships/image" Target="../media/image7.png"/><Relationship Id="rId22" Type="http://schemas.openxmlformats.org/officeDocument/2006/relationships/customXml" Target="../ink/ink14.xml"/><Relationship Id="rId27" Type="http://schemas.openxmlformats.org/officeDocument/2006/relationships/customXml" Target="../ink/ink18.xml"/><Relationship Id="rId30" Type="http://schemas.openxmlformats.org/officeDocument/2006/relationships/customXml" Target="../ink/ink20.xml"/><Relationship Id="rId35" Type="http://schemas.openxmlformats.org/officeDocument/2006/relationships/customXml" Target="../ink/ink24.xml"/><Relationship Id="rId43" Type="http://schemas.openxmlformats.org/officeDocument/2006/relationships/customXml" Target="../ink/ink32.xml"/><Relationship Id="rId8" Type="http://schemas.openxmlformats.org/officeDocument/2006/relationships/customXml" Target="../ink/ink2.xml"/><Relationship Id="rId3"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customXml" Target="../ink/ink10.xml"/><Relationship Id="rId25" Type="http://schemas.openxmlformats.org/officeDocument/2006/relationships/customXml" Target="../ink/ink17.xml"/><Relationship Id="rId33" Type="http://schemas.openxmlformats.org/officeDocument/2006/relationships/customXml" Target="../ink/ink22.xml"/><Relationship Id="rId38" Type="http://schemas.openxmlformats.org/officeDocument/2006/relationships/customXml" Target="../ink/ink27.xml"/><Relationship Id="rId20" Type="http://schemas.openxmlformats.org/officeDocument/2006/relationships/customXml" Target="../ink/ink12.xml"/><Relationship Id="rId41" Type="http://schemas.openxmlformats.org/officeDocument/2006/relationships/customXml" Target="../ink/ink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www.eso.org/public/teles-instr/vlt/vlt-instr/x-shoo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www.aanda.org/articles/aa/pdf/2022/08/aa42729-21.pdf" TargetMode="External"/><Relationship Id="rId3" Type="http://schemas.openxmlformats.org/officeDocument/2006/relationships/image" Target="../media/image5.png"/><Relationship Id="rId7" Type="http://schemas.openxmlformats.org/officeDocument/2006/relationships/hyperlink" Target="https://ui.adsabs.harvard.edu/abs/2023MNRAS.521..585C/abstrac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academic.oup.com/mnras/article/494/3/3861/5815093" TargetMode="External"/><Relationship Id="rId5" Type="http://schemas.openxmlformats.org/officeDocument/2006/relationships/hyperlink" Target="https://ui.adsabs.harvard.edu/search/q=Hainich&amp;sort=date%20desc%2C%20bibcode%20desc&amp;p_=0"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539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45ED44-61BA-E245-BBEA-1B34D296D713}"/>
              </a:ext>
            </a:extLst>
          </p:cNvPr>
          <p:cNvPicPr>
            <a:picLocks noChangeAspect="1"/>
          </p:cNvPicPr>
          <p:nvPr/>
        </p:nvPicPr>
        <p:blipFill>
          <a:blip r:embed="rId3"/>
          <a:stretch>
            <a:fillRect/>
          </a:stretch>
        </p:blipFill>
        <p:spPr>
          <a:xfrm>
            <a:off x="11471197" y="577240"/>
            <a:ext cx="1444775" cy="1609319"/>
          </a:xfrm>
          <a:prstGeom prst="rect">
            <a:avLst/>
          </a:prstGeom>
        </p:spPr>
      </p:pic>
      <p:sp>
        <p:nvSpPr>
          <p:cNvPr id="6" name="TextBox 5">
            <a:extLst>
              <a:ext uri="{FF2B5EF4-FFF2-40B4-BE49-F238E27FC236}">
                <a16:creationId xmlns:a16="http://schemas.microsoft.com/office/drawing/2014/main" id="{4AA90285-F814-5C41-90EA-FEDE23685D7F}"/>
              </a:ext>
            </a:extLst>
          </p:cNvPr>
          <p:cNvSpPr txBox="1"/>
          <p:nvPr/>
        </p:nvSpPr>
        <p:spPr>
          <a:xfrm>
            <a:off x="2806696" y="3471863"/>
            <a:ext cx="18773775" cy="621708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The Spectroscopic and Visual Orbit of Nitrogen-rich Massive Binary Wolf Rayet 138</a:t>
            </a:r>
          </a:p>
          <a:p>
            <a:pPr algn="ctr"/>
            <a:endParaRPr lang="en-US" sz="4800" b="1" dirty="0">
              <a:solidFill>
                <a:schemeClr val="bg1"/>
              </a:solidFill>
              <a:latin typeface="Arial" panose="020B0604020202020204" pitchFamily="34" charset="0"/>
              <a:cs typeface="Arial" panose="020B0604020202020204" pitchFamily="34" charset="0"/>
            </a:endParaRPr>
          </a:p>
          <a:p>
            <a:pPr algn="ctr"/>
            <a:r>
              <a:rPr lang="en-US" sz="4800" dirty="0">
                <a:solidFill>
                  <a:schemeClr val="bg1"/>
                </a:solidFill>
                <a:latin typeface="Arial" panose="020B0604020202020204" pitchFamily="34" charset="0"/>
                <a:cs typeface="Arial" panose="020B0604020202020204" pitchFamily="34" charset="0"/>
              </a:rPr>
              <a:t>Amanda Holdsworth</a:t>
            </a:r>
          </a:p>
          <a:p>
            <a:pPr algn="ctr"/>
            <a:r>
              <a:rPr lang="en-US" sz="4800" dirty="0">
                <a:solidFill>
                  <a:schemeClr val="bg1"/>
                </a:solidFill>
                <a:latin typeface="Arial" panose="020B0604020202020204" pitchFamily="34" charset="0"/>
                <a:cs typeface="Arial" panose="020B0604020202020204" pitchFamily="34" charset="0"/>
              </a:rPr>
              <a:t>Mentor: Dr. Noel Richardson</a:t>
            </a:r>
          </a:p>
          <a:p>
            <a:pPr algn="ctr"/>
            <a:r>
              <a:rPr lang="en-US" sz="4000" dirty="0">
                <a:solidFill>
                  <a:schemeClr val="bg1"/>
                </a:solidFill>
                <a:latin typeface="Arial" panose="020B0604020202020204" pitchFamily="34" charset="0"/>
                <a:cs typeface="Arial" panose="020B0604020202020204" pitchFamily="34" charset="0"/>
              </a:rPr>
              <a:t>Physics and Astronomy, College of Arts and Sciences.</a:t>
            </a: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r>
              <a:rPr lang="en-US" sz="3800" dirty="0">
                <a:solidFill>
                  <a:schemeClr val="bg1"/>
                </a:solidFill>
                <a:latin typeface="Arial" panose="020B0604020202020204" pitchFamily="34" charset="0"/>
                <a:cs typeface="Arial" panose="020B0604020202020204" pitchFamily="34" charset="0"/>
              </a:rPr>
              <a:t>A special thanks to the Arizona Space Grant Consortium for funding this research</a:t>
            </a:r>
          </a:p>
        </p:txBody>
      </p:sp>
      <p:pic>
        <p:nvPicPr>
          <p:cNvPr id="10" name="Picture 9">
            <a:extLst>
              <a:ext uri="{FF2B5EF4-FFF2-40B4-BE49-F238E27FC236}">
                <a16:creationId xmlns:a16="http://schemas.microsoft.com/office/drawing/2014/main" id="{869D5915-801A-3145-BD39-A0C8F8CE64E9}"/>
              </a:ext>
            </a:extLst>
          </p:cNvPr>
          <p:cNvPicPr>
            <a:picLocks noChangeAspect="1"/>
          </p:cNvPicPr>
          <p:nvPr/>
        </p:nvPicPr>
        <p:blipFill>
          <a:blip r:embed="rId4"/>
          <a:stretch>
            <a:fillRect/>
          </a:stretch>
        </p:blipFill>
        <p:spPr>
          <a:xfrm>
            <a:off x="10487022" y="12618683"/>
            <a:ext cx="3413126" cy="1097317"/>
          </a:xfrm>
          <a:prstGeom prst="rect">
            <a:avLst/>
          </a:prstGeom>
        </p:spPr>
      </p:pic>
      <p:pic>
        <p:nvPicPr>
          <p:cNvPr id="3" name="Picture 2" descr="Logo&#10;&#10;Description automatically generated">
            <a:extLst>
              <a:ext uri="{FF2B5EF4-FFF2-40B4-BE49-F238E27FC236}">
                <a16:creationId xmlns:a16="http://schemas.microsoft.com/office/drawing/2014/main" id="{B27366EB-DF20-4617-9007-7265AB619AC1}"/>
              </a:ext>
            </a:extLst>
          </p:cNvPr>
          <p:cNvPicPr>
            <a:picLocks noChangeAspect="1"/>
          </p:cNvPicPr>
          <p:nvPr/>
        </p:nvPicPr>
        <p:blipFill>
          <a:blip r:embed="rId5"/>
          <a:stretch>
            <a:fillRect/>
          </a:stretch>
        </p:blipFill>
        <p:spPr>
          <a:xfrm>
            <a:off x="512762" y="9933067"/>
            <a:ext cx="3413126" cy="3413126"/>
          </a:xfrm>
          <a:prstGeom prst="rect">
            <a:avLst/>
          </a:prstGeom>
        </p:spPr>
      </p:pic>
      <p:sp>
        <p:nvSpPr>
          <p:cNvPr id="8" name="Rectangle 7">
            <a:extLst>
              <a:ext uri="{FF2B5EF4-FFF2-40B4-BE49-F238E27FC236}">
                <a16:creationId xmlns:a16="http://schemas.microsoft.com/office/drawing/2014/main" id="{356AC4A7-8D15-ADDB-9756-B9FE63CA27E2}"/>
              </a:ext>
            </a:extLst>
          </p:cNvPr>
          <p:cNvSpPr/>
          <p:nvPr/>
        </p:nvSpPr>
        <p:spPr>
          <a:xfrm>
            <a:off x="21382037" y="8950286"/>
            <a:ext cx="2314575" cy="3128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9AFE74-023B-CB36-E0C1-4260E0268C53}"/>
              </a:ext>
            </a:extLst>
          </p:cNvPr>
          <p:cNvSpPr/>
          <p:nvPr/>
        </p:nvSpPr>
        <p:spPr>
          <a:xfrm>
            <a:off x="20970240" y="7896999"/>
            <a:ext cx="3139440"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100DA4D8-7C49-04EE-3BC5-F4853BE7ED77}"/>
              </a:ext>
            </a:extLst>
          </p:cNvPr>
          <p:cNvPicPr>
            <a:picLocks noChangeAspect="1"/>
          </p:cNvPicPr>
          <p:nvPr/>
        </p:nvPicPr>
        <p:blipFill>
          <a:blip r:embed="rId6"/>
          <a:stretch>
            <a:fillRect/>
          </a:stretch>
        </p:blipFill>
        <p:spPr>
          <a:xfrm>
            <a:off x="20691475" y="7896999"/>
            <a:ext cx="3695700" cy="5715000"/>
          </a:xfrm>
          <a:prstGeom prst="rect">
            <a:avLst/>
          </a:prstGeom>
        </p:spPr>
      </p:pic>
    </p:spTree>
    <p:extLst>
      <p:ext uri="{BB962C8B-B14F-4D97-AF65-F5344CB8AC3E}">
        <p14:creationId xmlns:p14="http://schemas.microsoft.com/office/powerpoint/2010/main" val="118257241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solidFill>
              <a:srgbClr val="02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363537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Images Used</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CBF48BE-E1D0-4991-E5AC-5DA02A59F1A4}"/>
              </a:ext>
            </a:extLst>
          </p:cNvPr>
          <p:cNvSpPr txBox="1"/>
          <p:nvPr/>
        </p:nvSpPr>
        <p:spPr>
          <a:xfrm>
            <a:off x="790289" y="1358898"/>
            <a:ext cx="21712518" cy="11880175"/>
          </a:xfrm>
          <a:prstGeom prst="rect">
            <a:avLst/>
          </a:prstGeom>
          <a:noFill/>
        </p:spPr>
        <p:txBody>
          <a:bodyPr wrap="square">
            <a:spAutoFit/>
          </a:bodyPr>
          <a:lstStyle/>
          <a:p>
            <a:pPr algn="l" rtl="0">
              <a:spcBef>
                <a:spcPts val="0"/>
              </a:spcBef>
              <a:spcAft>
                <a:spcPts val="0"/>
              </a:spcAft>
            </a:pPr>
            <a:r>
              <a:rPr lang="en-US" sz="2400" b="1" i="0" u="none" strike="noStrike" dirty="0">
                <a:effectLst/>
                <a:latin typeface="Helvetica" pitchFamily="2" charset="0"/>
              </a:rPr>
              <a:t>Radial Velocity Diagram</a:t>
            </a:r>
          </a:p>
          <a:p>
            <a:pPr algn="l" rtl="0">
              <a:spcBef>
                <a:spcPts val="0"/>
              </a:spcBef>
              <a:spcAft>
                <a:spcPts val="0"/>
              </a:spcAft>
            </a:pPr>
            <a:r>
              <a:rPr lang="en-US" sz="2400" b="0" i="0" u="sng" strike="noStrike" dirty="0">
                <a:effectLst/>
                <a:latin typeface="Helvetica" pitchFamily="2" charset="0"/>
                <a:hlinkClick r:id="rId4">
                  <a:extLst>
                    <a:ext uri="{A12FA001-AC4F-418D-AE19-62706E023703}">
                      <ahyp:hlinkClr xmlns:ahyp="http://schemas.microsoft.com/office/drawing/2018/hyperlinkcolor" val="tx"/>
                    </a:ext>
                  </a:extLst>
                </a:hlinkClick>
              </a:rPr>
              <a:t>https://www.centauri-dreams.org/2021/07/22/radial-velocity-neid-spectrograph-goes-to-work/</a:t>
            </a:r>
            <a:br>
              <a:rPr lang="en-US" sz="2400" dirty="0">
                <a:latin typeface="Helvetica" pitchFamily="2" charset="0"/>
              </a:rPr>
            </a:br>
            <a:br>
              <a:rPr lang="en-US" sz="2400" dirty="0">
                <a:latin typeface="Helvetica" pitchFamily="2" charset="0"/>
              </a:rPr>
            </a:br>
            <a:r>
              <a:rPr lang="en-US" sz="2400" b="1" i="0" u="none" strike="noStrike" dirty="0">
                <a:effectLst/>
                <a:latin typeface="Helvetica" pitchFamily="2" charset="0"/>
              </a:rPr>
              <a:t>Wolf Rayet star image (slide 1) </a:t>
            </a:r>
          </a:p>
          <a:p>
            <a:pPr algn="l" rtl="0">
              <a:spcBef>
                <a:spcPts val="0"/>
              </a:spcBef>
              <a:spcAft>
                <a:spcPts val="0"/>
              </a:spcAft>
            </a:pPr>
            <a:r>
              <a:rPr lang="en-US" sz="2400" b="0" i="0" u="sng" strike="noStrike" dirty="0">
                <a:effectLst/>
                <a:latin typeface="Helvetica" pitchFamily="2" charset="0"/>
                <a:hlinkClick r:id="rId5">
                  <a:extLst>
                    <a:ext uri="{A12FA001-AC4F-418D-AE19-62706E023703}">
                      <ahyp:hlinkClr xmlns:ahyp="http://schemas.microsoft.com/office/drawing/2018/hyperlinkcolor" val="tx"/>
                    </a:ext>
                  </a:extLst>
                </a:hlinkClick>
              </a:rPr>
              <a:t>https://assignmentpoint.com/r136a1-a-massive-wolf-rayet-star/</a:t>
            </a:r>
            <a:br>
              <a:rPr lang="en-US" sz="2400" dirty="0">
                <a:latin typeface="Helvetica" pitchFamily="2" charset="0"/>
              </a:rPr>
            </a:br>
            <a:br>
              <a:rPr lang="en-US" sz="2400" dirty="0">
                <a:latin typeface="Helvetica" pitchFamily="2" charset="0"/>
              </a:rPr>
            </a:br>
            <a:r>
              <a:rPr lang="en-US" sz="2400" b="1" i="0" u="none" strike="noStrike" dirty="0">
                <a:effectLst/>
                <a:latin typeface="Helvetica" pitchFamily="2" charset="0"/>
              </a:rPr>
              <a:t>Star Evolution: </a:t>
            </a:r>
          </a:p>
          <a:p>
            <a:pPr algn="l" rtl="0">
              <a:spcBef>
                <a:spcPts val="0"/>
              </a:spcBef>
              <a:spcAft>
                <a:spcPts val="0"/>
              </a:spcAft>
            </a:pPr>
            <a:r>
              <a:rPr lang="en-US" sz="2400" b="0" i="0" u="sng" strike="noStrike" dirty="0">
                <a:effectLst/>
                <a:latin typeface="Helvetica" pitchFamily="2" charset="0"/>
                <a:hlinkClick r:id="rId6">
                  <a:extLst>
                    <a:ext uri="{A12FA001-AC4F-418D-AE19-62706E023703}">
                      <ahyp:hlinkClr xmlns:ahyp="http://schemas.microsoft.com/office/drawing/2018/hyperlinkcolor" val="tx"/>
                    </a:ext>
                  </a:extLst>
                </a:hlinkClick>
              </a:rPr>
              <a:t>https://imagine.gsfc.nasa.gov/science/objects/stars1.html</a:t>
            </a:r>
            <a:endParaRPr lang="en-US" sz="2400" b="0" i="0" u="none" strike="noStrike" dirty="0">
              <a:effectLst/>
              <a:latin typeface="Helvetica" pitchFamily="2" charset="0"/>
            </a:endParaRPr>
          </a:p>
          <a:p>
            <a:endParaRPr lang="en-US" sz="2400" dirty="0">
              <a:latin typeface="Helvetica" pitchFamily="2" charset="0"/>
            </a:endParaRPr>
          </a:p>
          <a:p>
            <a:r>
              <a:rPr lang="en-US" sz="2400" b="1" dirty="0">
                <a:latin typeface="Helvetica" pitchFamily="2" charset="0"/>
              </a:rPr>
              <a:t>CHARRA Image</a:t>
            </a:r>
          </a:p>
          <a:p>
            <a:r>
              <a:rPr lang="en-US" sz="2400" dirty="0">
                <a:latin typeface="Helvetica" pitchFamily="2" charset="0"/>
                <a:hlinkClick r:id="rId7">
                  <a:extLst>
                    <a:ext uri="{A12FA001-AC4F-418D-AE19-62706E023703}">
                      <ahyp:hlinkClr xmlns:ahyp="http://schemas.microsoft.com/office/drawing/2018/hyperlinkcolor" val="tx"/>
                    </a:ext>
                  </a:extLst>
                </a:hlinkClick>
              </a:rPr>
              <a:t>https://www.mtwilson.edu/chara/</a:t>
            </a:r>
            <a:endParaRPr lang="en-US" sz="2400" dirty="0">
              <a:latin typeface="Helvetica" pitchFamily="2" charset="0"/>
            </a:endParaRPr>
          </a:p>
          <a:p>
            <a:endParaRPr lang="en-US" sz="2400" dirty="0">
              <a:latin typeface="Helvetica" pitchFamily="2" charset="0"/>
            </a:endParaRPr>
          </a:p>
          <a:p>
            <a:r>
              <a:rPr lang="en-US" sz="2400" b="1" dirty="0">
                <a:latin typeface="Helvetica" pitchFamily="2" charset="0"/>
              </a:rPr>
              <a:t>Star Diagram </a:t>
            </a:r>
          </a:p>
          <a:p>
            <a:r>
              <a:rPr lang="en-US" sz="2400" dirty="0">
                <a:latin typeface="Helvetica" pitchFamily="2" charset="0"/>
                <a:hlinkClick r:id="rId8">
                  <a:extLst>
                    <a:ext uri="{A12FA001-AC4F-418D-AE19-62706E023703}">
                      <ahyp:hlinkClr xmlns:ahyp="http://schemas.microsoft.com/office/drawing/2018/hyperlinkcolor" val="tx"/>
                    </a:ext>
                  </a:extLst>
                </a:hlinkClick>
              </a:rPr>
              <a:t>https://universe-review.ca/F08-star13.htm</a:t>
            </a:r>
            <a:endParaRPr lang="en-US" sz="2400" dirty="0">
              <a:latin typeface="Helvetica" pitchFamily="2" charset="0"/>
            </a:endParaRPr>
          </a:p>
          <a:p>
            <a:endParaRPr lang="en-US" sz="2400" dirty="0">
              <a:latin typeface="Helvetica" pitchFamily="2" charset="0"/>
            </a:endParaRPr>
          </a:p>
          <a:p>
            <a:r>
              <a:rPr lang="en-US" sz="2400" b="1" dirty="0">
                <a:latin typeface="Helvetica" pitchFamily="2" charset="0"/>
              </a:rPr>
              <a:t>Wolf Rayet Nebula</a:t>
            </a:r>
          </a:p>
          <a:p>
            <a:r>
              <a:rPr lang="en-US" sz="2400" dirty="0">
                <a:latin typeface="Helvetica" pitchFamily="2" charset="0"/>
                <a:hlinkClick r:id="rId9">
                  <a:extLst>
                    <a:ext uri="{A12FA001-AC4F-418D-AE19-62706E023703}">
                      <ahyp:hlinkClr xmlns:ahyp="http://schemas.microsoft.com/office/drawing/2018/hyperlinkcolor" val="tx"/>
                    </a:ext>
                  </a:extLst>
                </a:hlinkClick>
              </a:rPr>
              <a:t>https://astrobiology.nasa.gov/news/a-wolf-rayet-bubble-and-the-early-solar-system/</a:t>
            </a:r>
            <a:endParaRPr lang="en-US" sz="2400" dirty="0">
              <a:latin typeface="Helvetica" pitchFamily="2" charset="0"/>
            </a:endParaRPr>
          </a:p>
          <a:p>
            <a:endParaRPr lang="en-US" sz="2400" dirty="0">
              <a:latin typeface="Helvetica" pitchFamily="2" charset="0"/>
            </a:endParaRPr>
          </a:p>
          <a:p>
            <a:r>
              <a:rPr lang="en-US" sz="2400" b="1" dirty="0">
                <a:latin typeface="Helvetica" pitchFamily="2" charset="0"/>
              </a:rPr>
              <a:t>Binary System</a:t>
            </a:r>
          </a:p>
          <a:p>
            <a:r>
              <a:rPr lang="en-US" sz="2400" dirty="0">
                <a:latin typeface="Helvetica" pitchFamily="2" charset="0"/>
                <a:hlinkClick r:id="rId10">
                  <a:extLst>
                    <a:ext uri="{A12FA001-AC4F-418D-AE19-62706E023703}">
                      <ahyp:hlinkClr xmlns:ahyp="http://schemas.microsoft.com/office/drawing/2018/hyperlinkcolor" val="tx"/>
                    </a:ext>
                  </a:extLst>
                </a:hlinkClick>
              </a:rPr>
              <a:t>https://spaceref.com/science-and-exploration/comparing-our-sun-and-the-binary-star-system-wolf-rayet-140/</a:t>
            </a:r>
            <a:endParaRPr lang="en-US" sz="2400" dirty="0">
              <a:latin typeface="Helvetica" pitchFamily="2" charset="0"/>
            </a:endParaRPr>
          </a:p>
          <a:p>
            <a:endParaRPr lang="en-US" sz="2400" dirty="0">
              <a:latin typeface="Helvetica" pitchFamily="2" charset="0"/>
            </a:endParaRPr>
          </a:p>
          <a:p>
            <a:r>
              <a:rPr lang="en-US" sz="2400" b="1" dirty="0">
                <a:latin typeface="Helvetica" pitchFamily="2" charset="0"/>
              </a:rPr>
              <a:t>Spectroscopy Image</a:t>
            </a:r>
          </a:p>
          <a:p>
            <a:r>
              <a:rPr lang="en-US" sz="2400" dirty="0">
                <a:latin typeface="Helvetica" pitchFamily="2" charset="0"/>
                <a:hlinkClick r:id="rId11">
                  <a:extLst>
                    <a:ext uri="{A12FA001-AC4F-418D-AE19-62706E023703}">
                      <ahyp:hlinkClr xmlns:ahyp="http://schemas.microsoft.com/office/drawing/2018/hyperlinkcolor" val="tx"/>
                    </a:ext>
                  </a:extLst>
                </a:hlinkClick>
              </a:rPr>
              <a:t>https://www.eso.org/public/images/eso0920a/</a:t>
            </a:r>
            <a:endParaRPr lang="en-US" sz="2400" dirty="0">
              <a:latin typeface="Helvetica" pitchFamily="2" charset="0"/>
            </a:endParaRPr>
          </a:p>
          <a:p>
            <a:endParaRPr lang="en-US" sz="2400" dirty="0">
              <a:latin typeface="Helvetica" pitchFamily="2" charset="0"/>
            </a:endParaRPr>
          </a:p>
          <a:p>
            <a:r>
              <a:rPr lang="en-US" sz="2400" b="1" dirty="0">
                <a:latin typeface="Helvetica" pitchFamily="2" charset="0"/>
              </a:rPr>
              <a:t>Center of Mass diagram</a:t>
            </a:r>
          </a:p>
          <a:p>
            <a:r>
              <a:rPr lang="en-US" sz="2400" dirty="0">
                <a:latin typeface="Helvetica" pitchFamily="2" charset="0"/>
              </a:rPr>
              <a:t>https://</a:t>
            </a:r>
            <a:r>
              <a:rPr lang="en-US" sz="2400" dirty="0" err="1">
                <a:latin typeface="Helvetica" pitchFamily="2" charset="0"/>
              </a:rPr>
              <a:t>sites.ualberta.ca</a:t>
            </a:r>
            <a:r>
              <a:rPr lang="en-US" sz="2400" dirty="0">
                <a:latin typeface="Helvetica" pitchFamily="2" charset="0"/>
              </a:rPr>
              <a:t>/~</a:t>
            </a:r>
            <a:r>
              <a:rPr lang="en-US" sz="2400" dirty="0" err="1">
                <a:latin typeface="Helvetica" pitchFamily="2" charset="0"/>
              </a:rPr>
              <a:t>pogosyan</a:t>
            </a:r>
            <a:r>
              <a:rPr lang="en-US" sz="2400" dirty="0">
                <a:latin typeface="Helvetica" pitchFamily="2" charset="0"/>
              </a:rPr>
              <a:t>/teaching/ASTRO_122/lect13/lecture13.html</a:t>
            </a:r>
          </a:p>
          <a:p>
            <a:endParaRPr lang="en-US" sz="2400" dirty="0">
              <a:latin typeface="Helvetica" pitchFamily="2" charset="0"/>
            </a:endParaRPr>
          </a:p>
          <a:p>
            <a:r>
              <a:rPr lang="en-US" sz="2400" b="1" dirty="0">
                <a:latin typeface="Helvetica" pitchFamily="2" charset="0"/>
              </a:rPr>
              <a:t>Radial Velocity Diagram </a:t>
            </a:r>
            <a:r>
              <a:rPr lang="en-US" sz="2400" b="1">
                <a:latin typeface="Helvetica" pitchFamily="2" charset="0"/>
              </a:rPr>
              <a:t>Binary System</a:t>
            </a:r>
            <a:endParaRPr lang="en-US" sz="2400" b="1" dirty="0">
              <a:latin typeface="Helvetica" pitchFamily="2" charset="0"/>
            </a:endParaRPr>
          </a:p>
          <a:p>
            <a:r>
              <a:rPr lang="en-US" sz="2400" dirty="0">
                <a:latin typeface="Helvetica" pitchFamily="2" charset="0"/>
              </a:rPr>
              <a:t>https://</a:t>
            </a:r>
            <a:r>
              <a:rPr lang="en-US" sz="2400" dirty="0" err="1">
                <a:latin typeface="Helvetica" pitchFamily="2" charset="0"/>
              </a:rPr>
              <a:t>sites.ualberta.ca</a:t>
            </a:r>
            <a:r>
              <a:rPr lang="en-US" sz="2400" dirty="0">
                <a:latin typeface="Helvetica" pitchFamily="2" charset="0"/>
              </a:rPr>
              <a:t>/~</a:t>
            </a:r>
            <a:r>
              <a:rPr lang="en-US" sz="2400" dirty="0" err="1">
                <a:latin typeface="Helvetica" pitchFamily="2" charset="0"/>
              </a:rPr>
              <a:t>pogosyan</a:t>
            </a:r>
            <a:r>
              <a:rPr lang="en-US" sz="2400" dirty="0">
                <a:latin typeface="Helvetica" pitchFamily="2" charset="0"/>
              </a:rPr>
              <a:t>/teaching/ASTRO_122/lect13/lecture13.html</a:t>
            </a:r>
          </a:p>
          <a:p>
            <a:endParaRPr lang="en-US" sz="2400" dirty="0">
              <a:latin typeface="Helvetica" pitchFamily="2" charset="0"/>
            </a:endParaRPr>
          </a:p>
          <a:p>
            <a:endParaRPr lang="en-US" sz="2400" dirty="0">
              <a:latin typeface="Helvetica" pitchFamily="2" charset="0"/>
            </a:endParaRPr>
          </a:p>
          <a:p>
            <a:endParaRPr lang="en-US" sz="2200" dirty="0">
              <a:latin typeface="Helvetica" pitchFamily="2" charset="0"/>
            </a:endParaRPr>
          </a:p>
        </p:txBody>
      </p:sp>
    </p:spTree>
    <p:extLst>
      <p:ext uri="{BB962C8B-B14F-4D97-AF65-F5344CB8AC3E}">
        <p14:creationId xmlns:p14="http://schemas.microsoft.com/office/powerpoint/2010/main" val="12158833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900747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What are Wolf-Rayet (WR) Stars?</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B92914C-6581-B90D-E1DE-847D9113301E}"/>
              </a:ext>
            </a:extLst>
          </p:cNvPr>
          <p:cNvSpPr txBox="1"/>
          <p:nvPr/>
        </p:nvSpPr>
        <p:spPr>
          <a:xfrm>
            <a:off x="1009110" y="1931986"/>
            <a:ext cx="9852547"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Evolved, massive stars</a:t>
            </a:r>
          </a:p>
          <a:p>
            <a:pPr marL="571500" indent="-571500">
              <a:buFont typeface="Arial" panose="020B0604020202020204" pitchFamily="34" charset="0"/>
              <a:buChar char="•"/>
            </a:pPr>
            <a:r>
              <a:rPr lang="en-US" sz="3200" dirty="0"/>
              <a:t>Outer hydrogen envelope stripped away</a:t>
            </a:r>
          </a:p>
          <a:p>
            <a:pPr marL="1485946" lvl="1" indent="-571500">
              <a:buFont typeface="Arial" panose="020B0604020202020204" pitchFamily="34" charset="0"/>
              <a:buChar char="•"/>
            </a:pPr>
            <a:r>
              <a:rPr lang="en-US" sz="3200" dirty="0"/>
              <a:t>Strong stellar winds</a:t>
            </a:r>
          </a:p>
          <a:p>
            <a:pPr marL="1485946" lvl="1" indent="-571500">
              <a:buFont typeface="Arial" panose="020B0604020202020204" pitchFamily="34" charset="0"/>
              <a:buChar char="•"/>
            </a:pPr>
            <a:r>
              <a:rPr lang="en-US" sz="3200" dirty="0"/>
              <a:t>Binary Interactions</a:t>
            </a:r>
          </a:p>
          <a:p>
            <a:pPr marL="571500" indent="-571500">
              <a:buFont typeface="Arial" panose="020B0604020202020204" pitchFamily="34" charset="0"/>
              <a:buChar char="•"/>
            </a:pPr>
            <a:r>
              <a:rPr lang="en-US" sz="3200" dirty="0"/>
              <a:t>Three flavors of WR stars</a:t>
            </a:r>
          </a:p>
          <a:p>
            <a:pPr marL="1485946" lvl="1" indent="-571500">
              <a:buFont typeface="Arial" panose="020B0604020202020204" pitchFamily="34" charset="0"/>
              <a:buChar char="•"/>
            </a:pPr>
            <a:r>
              <a:rPr lang="en-US" sz="3200" dirty="0"/>
              <a:t>WN – Nitrogen Rich</a:t>
            </a:r>
          </a:p>
          <a:p>
            <a:pPr marL="1485946" lvl="1" indent="-571500">
              <a:buFont typeface="Arial" panose="020B0604020202020204" pitchFamily="34" charset="0"/>
              <a:buChar char="•"/>
            </a:pPr>
            <a:r>
              <a:rPr lang="en-US" sz="3200" dirty="0"/>
              <a:t>WC – Carbon Rich</a:t>
            </a:r>
          </a:p>
          <a:p>
            <a:pPr marL="1485946" lvl="1" indent="-571500">
              <a:buFont typeface="Arial" panose="020B0604020202020204" pitchFamily="34" charset="0"/>
              <a:buChar char="•"/>
            </a:pPr>
            <a:r>
              <a:rPr lang="en-US" sz="3200" dirty="0"/>
              <a:t>WO – Oxygen Rich</a:t>
            </a:r>
          </a:p>
        </p:txBody>
      </p:sp>
      <p:grpSp>
        <p:nvGrpSpPr>
          <p:cNvPr id="47" name="Group 46">
            <a:extLst>
              <a:ext uri="{FF2B5EF4-FFF2-40B4-BE49-F238E27FC236}">
                <a16:creationId xmlns:a16="http://schemas.microsoft.com/office/drawing/2014/main" id="{43684FD3-0680-142A-C372-ECC7311E8E0B}"/>
              </a:ext>
            </a:extLst>
          </p:cNvPr>
          <p:cNvGrpSpPr/>
          <p:nvPr/>
        </p:nvGrpSpPr>
        <p:grpSpPr>
          <a:xfrm>
            <a:off x="10959519" y="2294532"/>
            <a:ext cx="13096962" cy="10137271"/>
            <a:chOff x="10463236" y="2989423"/>
            <a:chExt cx="12554063" cy="9683054"/>
          </a:xfrm>
        </p:grpSpPr>
        <p:pic>
          <p:nvPicPr>
            <p:cNvPr id="1026" name="Picture 2" descr="Diagram of the lifecycles of stars">
              <a:extLst>
                <a:ext uri="{FF2B5EF4-FFF2-40B4-BE49-F238E27FC236}">
                  <a16:creationId xmlns:a16="http://schemas.microsoft.com/office/drawing/2014/main" id="{E716C414-3949-AF49-344E-C8DDCD824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9" b="5233"/>
            <a:stretch/>
          </p:blipFill>
          <p:spPr bwMode="auto">
            <a:xfrm>
              <a:off x="10463237" y="4659316"/>
              <a:ext cx="12039569" cy="80131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9ADA883-2AFC-DA61-D581-26EBEC2FBC78}"/>
                </a:ext>
              </a:extLst>
            </p:cNvPr>
            <p:cNvSpPr/>
            <p:nvPr/>
          </p:nvSpPr>
          <p:spPr>
            <a:xfrm rot="5400000">
              <a:off x="15590466" y="-2137807"/>
              <a:ext cx="1785111" cy="120395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star is nearly 2,000 times bigger than the Sun, lighter than water">
              <a:extLst>
                <a:ext uri="{FF2B5EF4-FFF2-40B4-BE49-F238E27FC236}">
                  <a16:creationId xmlns:a16="http://schemas.microsoft.com/office/drawing/2014/main" id="{2FE53A80-55E8-E1A7-9A11-C384FFC2C7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10" t="961" r="13697" b="-961"/>
            <a:stretch/>
          </p:blipFill>
          <p:spPr bwMode="auto">
            <a:xfrm>
              <a:off x="20416425" y="3144284"/>
              <a:ext cx="2164552" cy="1840422"/>
            </a:xfrm>
            <a:prstGeom prst="rect">
              <a:avLst/>
            </a:prstGeom>
            <a:noFill/>
            <a:effectLst>
              <a:outerShdw blurRad="1264078" dist="50800" dir="5400000" algn="ctr" rotWithShape="0">
                <a:srgbClr val="000000">
                  <a:alpha val="43137"/>
                </a:srgbClr>
              </a:outerShdw>
              <a:softEdge rad="113201"/>
            </a:effectLst>
            <a:extLst>
              <a:ext uri="{909E8E84-426E-40DD-AFC4-6F175D3DCCD1}">
                <a14:hiddenFill xmlns:a14="http://schemas.microsoft.com/office/drawing/2010/main">
                  <a:solidFill>
                    <a:srgbClr val="FFFFFF"/>
                  </a:solidFill>
                </a14:hiddenFill>
              </a:ext>
            </a:extLst>
          </p:spPr>
        </p:pic>
        <p:sp>
          <p:nvSpPr>
            <p:cNvPr id="10" name="Bent Arrow 9">
              <a:extLst>
                <a:ext uri="{FF2B5EF4-FFF2-40B4-BE49-F238E27FC236}">
                  <a16:creationId xmlns:a16="http://schemas.microsoft.com/office/drawing/2014/main" id="{6D795461-9DFB-CD92-32A4-A140823EBF9B}"/>
                </a:ext>
              </a:extLst>
            </p:cNvPr>
            <p:cNvSpPr/>
            <p:nvPr/>
          </p:nvSpPr>
          <p:spPr>
            <a:xfrm rot="567327">
              <a:off x="19255965" y="4282466"/>
              <a:ext cx="1211990" cy="1127907"/>
            </a:xfrm>
            <a:custGeom>
              <a:avLst/>
              <a:gdLst>
                <a:gd name="connsiteX0" fmla="*/ 0 w 1211990"/>
                <a:gd name="connsiteY0" fmla="*/ 1202859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55583 w 1211990"/>
                <a:gd name="connsiteY10" fmla="*/ 1202859 h 1202859"/>
                <a:gd name="connsiteX11" fmla="*/ 0 w 1211990"/>
                <a:gd name="connsiteY11" fmla="*/ 1202859 h 1202859"/>
                <a:gd name="connsiteX0" fmla="*/ 296566 w 1211990"/>
                <a:gd name="connsiteY0" fmla="*/ 758016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55583 w 1211990"/>
                <a:gd name="connsiteY10" fmla="*/ 1202859 h 1202859"/>
                <a:gd name="connsiteX11" fmla="*/ 296566 w 1211990"/>
                <a:gd name="connsiteY11" fmla="*/ 758016 h 1202859"/>
                <a:gd name="connsiteX0" fmla="*/ 19251 w 1211990"/>
                <a:gd name="connsiteY0" fmla="*/ 1192731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55583 w 1211990"/>
                <a:gd name="connsiteY10" fmla="*/ 1202859 h 1202859"/>
                <a:gd name="connsiteX11" fmla="*/ 19251 w 1211990"/>
                <a:gd name="connsiteY11" fmla="*/ 1192731 h 1202859"/>
                <a:gd name="connsiteX0" fmla="*/ 19251 w 1211990"/>
                <a:gd name="connsiteY0" fmla="*/ 1192731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48091 w 1211990"/>
                <a:gd name="connsiteY10" fmla="*/ 1202859 h 1202859"/>
                <a:gd name="connsiteX11" fmla="*/ 19251 w 1211990"/>
                <a:gd name="connsiteY11" fmla="*/ 1192731 h 1202859"/>
                <a:gd name="connsiteX0" fmla="*/ 41739 w 1211990"/>
                <a:gd name="connsiteY0" fmla="*/ 1162750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48091 w 1211990"/>
                <a:gd name="connsiteY10" fmla="*/ 1202859 h 1202859"/>
                <a:gd name="connsiteX11" fmla="*/ 41739 w 1211990"/>
                <a:gd name="connsiteY11" fmla="*/ 1162750 h 1202859"/>
                <a:gd name="connsiteX0" fmla="*/ 41739 w 1211990"/>
                <a:gd name="connsiteY0" fmla="*/ 1162750 h 1202859"/>
                <a:gd name="connsiteX1" fmla="*/ 0 w 1211990"/>
                <a:gd name="connsiteY1" fmla="*/ 943691 h 1202859"/>
                <a:gd name="connsiteX2" fmla="*/ 902144 w 1211990"/>
                <a:gd name="connsiteY2" fmla="*/ 41547 h 1202859"/>
                <a:gd name="connsiteX3" fmla="*/ 911275 w 1211990"/>
                <a:gd name="connsiteY3" fmla="*/ 41547 h 1202859"/>
                <a:gd name="connsiteX4" fmla="*/ 911275 w 1211990"/>
                <a:gd name="connsiteY4" fmla="*/ 0 h 1202859"/>
                <a:gd name="connsiteX5" fmla="*/ 1211990 w 1211990"/>
                <a:gd name="connsiteY5" fmla="*/ 169338 h 1202859"/>
                <a:gd name="connsiteX6" fmla="*/ 911275 w 1211990"/>
                <a:gd name="connsiteY6" fmla="*/ 338677 h 1202859"/>
                <a:gd name="connsiteX7" fmla="*/ 911275 w 1211990"/>
                <a:gd name="connsiteY7" fmla="*/ 297130 h 1202859"/>
                <a:gd name="connsiteX8" fmla="*/ 902144 w 1211990"/>
                <a:gd name="connsiteY8" fmla="*/ 297130 h 1202859"/>
                <a:gd name="connsiteX9" fmla="*/ 255583 w 1211990"/>
                <a:gd name="connsiteY9" fmla="*/ 943691 h 1202859"/>
                <a:gd name="connsiteX10" fmla="*/ 248091 w 1211990"/>
                <a:gd name="connsiteY10" fmla="*/ 1202859 h 1202859"/>
                <a:gd name="connsiteX11" fmla="*/ 41739 w 1211990"/>
                <a:gd name="connsiteY11" fmla="*/ 1162750 h 1202859"/>
                <a:gd name="connsiteX0" fmla="*/ 41739 w 1211990"/>
                <a:gd name="connsiteY0" fmla="*/ 1162750 h 1165383"/>
                <a:gd name="connsiteX1" fmla="*/ 0 w 1211990"/>
                <a:gd name="connsiteY1" fmla="*/ 943691 h 1165383"/>
                <a:gd name="connsiteX2" fmla="*/ 902144 w 1211990"/>
                <a:gd name="connsiteY2" fmla="*/ 41547 h 1165383"/>
                <a:gd name="connsiteX3" fmla="*/ 911275 w 1211990"/>
                <a:gd name="connsiteY3" fmla="*/ 41547 h 1165383"/>
                <a:gd name="connsiteX4" fmla="*/ 911275 w 1211990"/>
                <a:gd name="connsiteY4" fmla="*/ 0 h 1165383"/>
                <a:gd name="connsiteX5" fmla="*/ 1211990 w 1211990"/>
                <a:gd name="connsiteY5" fmla="*/ 169338 h 1165383"/>
                <a:gd name="connsiteX6" fmla="*/ 911275 w 1211990"/>
                <a:gd name="connsiteY6" fmla="*/ 338677 h 1165383"/>
                <a:gd name="connsiteX7" fmla="*/ 911275 w 1211990"/>
                <a:gd name="connsiteY7" fmla="*/ 297130 h 1165383"/>
                <a:gd name="connsiteX8" fmla="*/ 902144 w 1211990"/>
                <a:gd name="connsiteY8" fmla="*/ 297130 h 1165383"/>
                <a:gd name="connsiteX9" fmla="*/ 255583 w 1211990"/>
                <a:gd name="connsiteY9" fmla="*/ 943691 h 1165383"/>
                <a:gd name="connsiteX10" fmla="*/ 233104 w 1211990"/>
                <a:gd name="connsiteY10" fmla="*/ 1165383 h 1165383"/>
                <a:gd name="connsiteX11" fmla="*/ 41739 w 1211990"/>
                <a:gd name="connsiteY11" fmla="*/ 1162750 h 1165383"/>
                <a:gd name="connsiteX0" fmla="*/ 41739 w 1211990"/>
                <a:gd name="connsiteY0" fmla="*/ 1125274 h 1127907"/>
                <a:gd name="connsiteX1" fmla="*/ 0 w 1211990"/>
                <a:gd name="connsiteY1" fmla="*/ 906215 h 1127907"/>
                <a:gd name="connsiteX2" fmla="*/ 902144 w 1211990"/>
                <a:gd name="connsiteY2" fmla="*/ 4071 h 1127907"/>
                <a:gd name="connsiteX3" fmla="*/ 911275 w 1211990"/>
                <a:gd name="connsiteY3" fmla="*/ 4071 h 1127907"/>
                <a:gd name="connsiteX4" fmla="*/ 903782 w 1211990"/>
                <a:gd name="connsiteY4" fmla="*/ 0 h 1127907"/>
                <a:gd name="connsiteX5" fmla="*/ 1211990 w 1211990"/>
                <a:gd name="connsiteY5" fmla="*/ 131862 h 1127907"/>
                <a:gd name="connsiteX6" fmla="*/ 911275 w 1211990"/>
                <a:gd name="connsiteY6" fmla="*/ 301201 h 1127907"/>
                <a:gd name="connsiteX7" fmla="*/ 911275 w 1211990"/>
                <a:gd name="connsiteY7" fmla="*/ 259654 h 1127907"/>
                <a:gd name="connsiteX8" fmla="*/ 902144 w 1211990"/>
                <a:gd name="connsiteY8" fmla="*/ 259654 h 1127907"/>
                <a:gd name="connsiteX9" fmla="*/ 255583 w 1211990"/>
                <a:gd name="connsiteY9" fmla="*/ 906215 h 1127907"/>
                <a:gd name="connsiteX10" fmla="*/ 233104 w 1211990"/>
                <a:gd name="connsiteY10" fmla="*/ 1127907 h 1127907"/>
                <a:gd name="connsiteX11" fmla="*/ 41739 w 1211990"/>
                <a:gd name="connsiteY11" fmla="*/ 1125274 h 1127907"/>
                <a:gd name="connsiteX0" fmla="*/ 41739 w 1211990"/>
                <a:gd name="connsiteY0" fmla="*/ 1125274 h 1127907"/>
                <a:gd name="connsiteX1" fmla="*/ 0 w 1211990"/>
                <a:gd name="connsiteY1" fmla="*/ 906215 h 1127907"/>
                <a:gd name="connsiteX2" fmla="*/ 902144 w 1211990"/>
                <a:gd name="connsiteY2" fmla="*/ 4071 h 1127907"/>
                <a:gd name="connsiteX3" fmla="*/ 911275 w 1211990"/>
                <a:gd name="connsiteY3" fmla="*/ 4071 h 1127907"/>
                <a:gd name="connsiteX4" fmla="*/ 903782 w 1211990"/>
                <a:gd name="connsiteY4" fmla="*/ 0 h 1127907"/>
                <a:gd name="connsiteX5" fmla="*/ 1211990 w 1211990"/>
                <a:gd name="connsiteY5" fmla="*/ 131862 h 1127907"/>
                <a:gd name="connsiteX6" fmla="*/ 918774 w 1211990"/>
                <a:gd name="connsiteY6" fmla="*/ 256231 h 1127907"/>
                <a:gd name="connsiteX7" fmla="*/ 911275 w 1211990"/>
                <a:gd name="connsiteY7" fmla="*/ 259654 h 1127907"/>
                <a:gd name="connsiteX8" fmla="*/ 902144 w 1211990"/>
                <a:gd name="connsiteY8" fmla="*/ 259654 h 1127907"/>
                <a:gd name="connsiteX9" fmla="*/ 255583 w 1211990"/>
                <a:gd name="connsiteY9" fmla="*/ 906215 h 1127907"/>
                <a:gd name="connsiteX10" fmla="*/ 233104 w 1211990"/>
                <a:gd name="connsiteY10" fmla="*/ 1127907 h 1127907"/>
                <a:gd name="connsiteX11" fmla="*/ 41739 w 1211990"/>
                <a:gd name="connsiteY11" fmla="*/ 1125274 h 1127907"/>
                <a:gd name="connsiteX0" fmla="*/ 41739 w 1211990"/>
                <a:gd name="connsiteY0" fmla="*/ 1125274 h 1127907"/>
                <a:gd name="connsiteX1" fmla="*/ 0 w 1211990"/>
                <a:gd name="connsiteY1" fmla="*/ 906215 h 1127907"/>
                <a:gd name="connsiteX2" fmla="*/ 902144 w 1211990"/>
                <a:gd name="connsiteY2" fmla="*/ 4071 h 1127907"/>
                <a:gd name="connsiteX3" fmla="*/ 911275 w 1211990"/>
                <a:gd name="connsiteY3" fmla="*/ 4071 h 1127907"/>
                <a:gd name="connsiteX4" fmla="*/ 903782 w 1211990"/>
                <a:gd name="connsiteY4" fmla="*/ 0 h 1127907"/>
                <a:gd name="connsiteX5" fmla="*/ 1211990 w 1211990"/>
                <a:gd name="connsiteY5" fmla="*/ 131862 h 1127907"/>
                <a:gd name="connsiteX6" fmla="*/ 918774 w 1211990"/>
                <a:gd name="connsiteY6" fmla="*/ 256231 h 1127907"/>
                <a:gd name="connsiteX7" fmla="*/ 911275 w 1211990"/>
                <a:gd name="connsiteY7" fmla="*/ 259654 h 1127907"/>
                <a:gd name="connsiteX8" fmla="*/ 902144 w 1211990"/>
                <a:gd name="connsiteY8" fmla="*/ 259654 h 1127907"/>
                <a:gd name="connsiteX9" fmla="*/ 255583 w 1211990"/>
                <a:gd name="connsiteY9" fmla="*/ 906215 h 1127907"/>
                <a:gd name="connsiteX10" fmla="*/ 233104 w 1211990"/>
                <a:gd name="connsiteY10" fmla="*/ 1127907 h 1127907"/>
                <a:gd name="connsiteX11" fmla="*/ 41739 w 1211990"/>
                <a:gd name="connsiteY11" fmla="*/ 1125274 h 1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990" h="1127907">
                  <a:moveTo>
                    <a:pt x="41739" y="1125274"/>
                  </a:moveTo>
                  <a:cubicBezTo>
                    <a:pt x="26752" y="1091351"/>
                    <a:pt x="0" y="992604"/>
                    <a:pt x="0" y="906215"/>
                  </a:cubicBezTo>
                  <a:cubicBezTo>
                    <a:pt x="0" y="407975"/>
                    <a:pt x="403904" y="4071"/>
                    <a:pt x="902144" y="4071"/>
                  </a:cubicBezTo>
                  <a:lnTo>
                    <a:pt x="911275" y="4071"/>
                  </a:lnTo>
                  <a:lnTo>
                    <a:pt x="903782" y="0"/>
                  </a:lnTo>
                  <a:lnTo>
                    <a:pt x="1211990" y="131862"/>
                  </a:lnTo>
                  <a:lnTo>
                    <a:pt x="918774" y="256231"/>
                  </a:lnTo>
                  <a:lnTo>
                    <a:pt x="911275" y="259654"/>
                  </a:lnTo>
                  <a:lnTo>
                    <a:pt x="902144" y="259654"/>
                  </a:lnTo>
                  <a:cubicBezTo>
                    <a:pt x="545058" y="259654"/>
                    <a:pt x="255583" y="549129"/>
                    <a:pt x="255583" y="906215"/>
                  </a:cubicBezTo>
                  <a:cubicBezTo>
                    <a:pt x="248090" y="980112"/>
                    <a:pt x="233105" y="1091486"/>
                    <a:pt x="233104" y="1127907"/>
                  </a:cubicBezTo>
                  <a:lnTo>
                    <a:pt x="41739" y="1125274"/>
                  </a:lnTo>
                  <a:close/>
                </a:path>
              </a:pathLst>
            </a:custGeom>
            <a:gradFill>
              <a:gsLst>
                <a:gs pos="0">
                  <a:schemeClr val="accent1">
                    <a:lumMod val="5883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cap="rnd">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E55C3473-C687-D43F-5CB9-BDAFAE9307EF}"/>
                </a:ext>
              </a:extLst>
            </p:cNvPr>
            <p:cNvSpPr txBox="1"/>
            <p:nvPr/>
          </p:nvSpPr>
          <p:spPr>
            <a:xfrm>
              <a:off x="20620088" y="4596752"/>
              <a:ext cx="2397211" cy="430887"/>
            </a:xfrm>
            <a:prstGeom prst="rect">
              <a:avLst/>
            </a:prstGeom>
            <a:noFill/>
          </p:spPr>
          <p:txBody>
            <a:bodyPr wrap="square" rtlCol="0">
              <a:spAutoFit/>
            </a:bodyPr>
            <a:lstStyle/>
            <a:p>
              <a:r>
                <a:rPr lang="en-US" sz="2200">
                  <a:solidFill>
                    <a:schemeClr val="bg1"/>
                  </a:solidFill>
                  <a:latin typeface="Apple Braille" pitchFamily="2" charset="0"/>
                  <a:cs typeface="Times New Roman" panose="02020603050405020304" pitchFamily="18" charset="0"/>
                </a:rPr>
                <a:t>Wolf-Rayet</a:t>
              </a:r>
            </a:p>
          </p:txBody>
        </p:sp>
      </p:gr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5F4B73D-DE8D-CA47-52AA-B52881AA1CF0}"/>
                  </a:ext>
                </a:extLst>
              </p14:cNvPr>
              <p14:cNvContentPartPr/>
              <p14:nvPr/>
            </p14:nvContentPartPr>
            <p14:xfrm>
              <a:off x="12013680" y="4121720"/>
              <a:ext cx="360" cy="360"/>
            </p14:xfrm>
          </p:contentPart>
        </mc:Choice>
        <mc:Fallback xmlns="">
          <p:pic>
            <p:nvPicPr>
              <p:cNvPr id="14" name="Ink 13">
                <a:extLst>
                  <a:ext uri="{FF2B5EF4-FFF2-40B4-BE49-F238E27FC236}">
                    <a16:creationId xmlns:a16="http://schemas.microsoft.com/office/drawing/2014/main" id="{85F4B73D-DE8D-CA47-52AA-B52881AA1CF0}"/>
                  </a:ext>
                </a:extLst>
              </p:cNvPr>
              <p:cNvPicPr/>
              <p:nvPr/>
            </p:nvPicPr>
            <p:blipFill>
              <a:blip r:embed="rId7"/>
              <a:stretch>
                <a:fillRect/>
              </a:stretch>
            </p:blipFill>
            <p:spPr>
              <a:xfrm>
                <a:off x="12009360" y="4117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8663E78B-B793-E0C3-A25B-413EEA3F0DB7}"/>
                  </a:ext>
                </a:extLst>
              </p14:cNvPr>
              <p14:cNvContentPartPr/>
              <p14:nvPr/>
            </p14:nvContentPartPr>
            <p14:xfrm>
              <a:off x="14058120" y="3878000"/>
              <a:ext cx="360" cy="360"/>
            </p14:xfrm>
          </p:contentPart>
        </mc:Choice>
        <mc:Fallback xmlns="">
          <p:pic>
            <p:nvPicPr>
              <p:cNvPr id="15" name="Ink 14">
                <a:extLst>
                  <a:ext uri="{FF2B5EF4-FFF2-40B4-BE49-F238E27FC236}">
                    <a16:creationId xmlns:a16="http://schemas.microsoft.com/office/drawing/2014/main" id="{8663E78B-B793-E0C3-A25B-413EEA3F0DB7}"/>
                  </a:ext>
                </a:extLst>
              </p:cNvPr>
              <p:cNvPicPr/>
              <p:nvPr/>
            </p:nvPicPr>
            <p:blipFill>
              <a:blip r:embed="rId7"/>
              <a:stretch>
                <a:fillRect/>
              </a:stretch>
            </p:blipFill>
            <p:spPr>
              <a:xfrm>
                <a:off x="14053800" y="3873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ADE3D5B1-169F-8726-7778-7F01877F10D9}"/>
                  </a:ext>
                </a:extLst>
              </p14:cNvPr>
              <p14:cNvContentPartPr/>
              <p14:nvPr/>
            </p14:nvContentPartPr>
            <p14:xfrm>
              <a:off x="12838080" y="3434120"/>
              <a:ext cx="360" cy="360"/>
            </p14:xfrm>
          </p:contentPart>
        </mc:Choice>
        <mc:Fallback xmlns="">
          <p:pic>
            <p:nvPicPr>
              <p:cNvPr id="16" name="Ink 15">
                <a:extLst>
                  <a:ext uri="{FF2B5EF4-FFF2-40B4-BE49-F238E27FC236}">
                    <a16:creationId xmlns:a16="http://schemas.microsoft.com/office/drawing/2014/main" id="{ADE3D5B1-169F-8726-7778-7F01877F10D9}"/>
                  </a:ext>
                </a:extLst>
              </p:cNvPr>
              <p:cNvPicPr/>
              <p:nvPr/>
            </p:nvPicPr>
            <p:blipFill>
              <a:blip r:embed="rId7"/>
              <a:stretch>
                <a:fillRect/>
              </a:stretch>
            </p:blipFill>
            <p:spPr>
              <a:xfrm>
                <a:off x="12833760" y="3429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07B1F89-8B57-2655-5CCE-BBAA82399701}"/>
                  </a:ext>
                </a:extLst>
              </p14:cNvPr>
              <p14:cNvContentPartPr/>
              <p14:nvPr/>
            </p14:nvContentPartPr>
            <p14:xfrm>
              <a:off x="16128480" y="4432760"/>
              <a:ext cx="360" cy="360"/>
            </p14:xfrm>
          </p:contentPart>
        </mc:Choice>
        <mc:Fallback xmlns="">
          <p:pic>
            <p:nvPicPr>
              <p:cNvPr id="17" name="Ink 16">
                <a:extLst>
                  <a:ext uri="{FF2B5EF4-FFF2-40B4-BE49-F238E27FC236}">
                    <a16:creationId xmlns:a16="http://schemas.microsoft.com/office/drawing/2014/main" id="{207B1F89-8B57-2655-5CCE-BBAA82399701}"/>
                  </a:ext>
                </a:extLst>
              </p:cNvPr>
              <p:cNvPicPr/>
              <p:nvPr/>
            </p:nvPicPr>
            <p:blipFill>
              <a:blip r:embed="rId7"/>
              <a:stretch>
                <a:fillRect/>
              </a:stretch>
            </p:blipFill>
            <p:spPr>
              <a:xfrm>
                <a:off x="16124160" y="4428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1374D0D7-36A7-C416-0758-C116841D1133}"/>
                  </a:ext>
                </a:extLst>
              </p14:cNvPr>
              <p14:cNvContentPartPr/>
              <p14:nvPr/>
            </p14:nvContentPartPr>
            <p14:xfrm>
              <a:off x="18263280" y="4989680"/>
              <a:ext cx="360" cy="360"/>
            </p14:xfrm>
          </p:contentPart>
        </mc:Choice>
        <mc:Fallback xmlns="">
          <p:pic>
            <p:nvPicPr>
              <p:cNvPr id="18" name="Ink 17">
                <a:extLst>
                  <a:ext uri="{FF2B5EF4-FFF2-40B4-BE49-F238E27FC236}">
                    <a16:creationId xmlns:a16="http://schemas.microsoft.com/office/drawing/2014/main" id="{1374D0D7-36A7-C416-0758-C116841D1133}"/>
                  </a:ext>
                </a:extLst>
              </p:cNvPr>
              <p:cNvPicPr/>
              <p:nvPr/>
            </p:nvPicPr>
            <p:blipFill>
              <a:blip r:embed="rId7"/>
              <a:stretch>
                <a:fillRect/>
              </a:stretch>
            </p:blipFill>
            <p:spPr>
              <a:xfrm>
                <a:off x="18258960" y="4985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0DF25DF3-A86E-9406-07A1-DB44AA48D311}"/>
                  </a:ext>
                </a:extLst>
              </p14:cNvPr>
              <p14:cNvContentPartPr/>
              <p14:nvPr/>
            </p14:nvContentPartPr>
            <p14:xfrm>
              <a:off x="17318280" y="5687720"/>
              <a:ext cx="360" cy="360"/>
            </p14:xfrm>
          </p:contentPart>
        </mc:Choice>
        <mc:Fallback xmlns="">
          <p:pic>
            <p:nvPicPr>
              <p:cNvPr id="19" name="Ink 18">
                <a:extLst>
                  <a:ext uri="{FF2B5EF4-FFF2-40B4-BE49-F238E27FC236}">
                    <a16:creationId xmlns:a16="http://schemas.microsoft.com/office/drawing/2014/main" id="{0DF25DF3-A86E-9406-07A1-DB44AA48D311}"/>
                  </a:ext>
                </a:extLst>
              </p:cNvPr>
              <p:cNvPicPr/>
              <p:nvPr/>
            </p:nvPicPr>
            <p:blipFill>
              <a:blip r:embed="rId7"/>
              <a:stretch>
                <a:fillRect/>
              </a:stretch>
            </p:blipFill>
            <p:spPr>
              <a:xfrm>
                <a:off x="17313960" y="5683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28E71E90-5C36-7FC5-A5BF-895CD704F7A8}"/>
                  </a:ext>
                </a:extLst>
              </p14:cNvPr>
              <p14:cNvContentPartPr/>
              <p14:nvPr/>
            </p14:nvContentPartPr>
            <p14:xfrm>
              <a:off x="17508000" y="3753440"/>
              <a:ext cx="360" cy="3600"/>
            </p14:xfrm>
          </p:contentPart>
        </mc:Choice>
        <mc:Fallback xmlns="">
          <p:pic>
            <p:nvPicPr>
              <p:cNvPr id="20" name="Ink 19">
                <a:extLst>
                  <a:ext uri="{FF2B5EF4-FFF2-40B4-BE49-F238E27FC236}">
                    <a16:creationId xmlns:a16="http://schemas.microsoft.com/office/drawing/2014/main" id="{28E71E90-5C36-7FC5-A5BF-895CD704F7A8}"/>
                  </a:ext>
                </a:extLst>
              </p:cNvPr>
              <p:cNvPicPr/>
              <p:nvPr/>
            </p:nvPicPr>
            <p:blipFill>
              <a:blip r:embed="rId14"/>
              <a:stretch>
                <a:fillRect/>
              </a:stretch>
            </p:blipFill>
            <p:spPr>
              <a:xfrm>
                <a:off x="17503680" y="3749120"/>
                <a:ext cx="9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4E23C030-9788-9284-C97B-6E452632CEF6}"/>
                  </a:ext>
                </a:extLst>
              </p14:cNvPr>
              <p14:cNvContentPartPr/>
              <p14:nvPr/>
            </p14:nvContentPartPr>
            <p14:xfrm>
              <a:off x="18758280" y="3371840"/>
              <a:ext cx="360" cy="360"/>
            </p14:xfrm>
          </p:contentPart>
        </mc:Choice>
        <mc:Fallback xmlns="">
          <p:pic>
            <p:nvPicPr>
              <p:cNvPr id="21" name="Ink 20">
                <a:extLst>
                  <a:ext uri="{FF2B5EF4-FFF2-40B4-BE49-F238E27FC236}">
                    <a16:creationId xmlns:a16="http://schemas.microsoft.com/office/drawing/2014/main" id="{4E23C030-9788-9284-C97B-6E452632CEF6}"/>
                  </a:ext>
                </a:extLst>
              </p:cNvPr>
              <p:cNvPicPr/>
              <p:nvPr/>
            </p:nvPicPr>
            <p:blipFill>
              <a:blip r:embed="rId7"/>
              <a:stretch>
                <a:fillRect/>
              </a:stretch>
            </p:blipFill>
            <p:spPr>
              <a:xfrm>
                <a:off x="18753960" y="3367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ADB1B0CD-50F1-CBEB-EA83-04A24AB8DFEF}"/>
                  </a:ext>
                </a:extLst>
              </p14:cNvPr>
              <p14:cNvContentPartPr/>
              <p14:nvPr/>
            </p14:nvContentPartPr>
            <p14:xfrm>
              <a:off x="18994080" y="4108040"/>
              <a:ext cx="360" cy="360"/>
            </p14:xfrm>
          </p:contentPart>
        </mc:Choice>
        <mc:Fallback xmlns="">
          <p:pic>
            <p:nvPicPr>
              <p:cNvPr id="22" name="Ink 21">
                <a:extLst>
                  <a:ext uri="{FF2B5EF4-FFF2-40B4-BE49-F238E27FC236}">
                    <a16:creationId xmlns:a16="http://schemas.microsoft.com/office/drawing/2014/main" id="{ADB1B0CD-50F1-CBEB-EA83-04A24AB8DFEF}"/>
                  </a:ext>
                </a:extLst>
              </p:cNvPr>
              <p:cNvPicPr/>
              <p:nvPr/>
            </p:nvPicPr>
            <p:blipFill>
              <a:blip r:embed="rId7"/>
              <a:stretch>
                <a:fillRect/>
              </a:stretch>
            </p:blipFill>
            <p:spPr>
              <a:xfrm>
                <a:off x="18989760" y="4103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119A8676-3B84-A2B3-66AF-909286D0CB83}"/>
                  </a:ext>
                </a:extLst>
              </p14:cNvPr>
              <p14:cNvContentPartPr/>
              <p14:nvPr/>
            </p14:nvContentPartPr>
            <p14:xfrm>
              <a:off x="20043480" y="3661280"/>
              <a:ext cx="3600" cy="360"/>
            </p14:xfrm>
          </p:contentPart>
        </mc:Choice>
        <mc:Fallback xmlns="">
          <p:pic>
            <p:nvPicPr>
              <p:cNvPr id="23" name="Ink 22">
                <a:extLst>
                  <a:ext uri="{FF2B5EF4-FFF2-40B4-BE49-F238E27FC236}">
                    <a16:creationId xmlns:a16="http://schemas.microsoft.com/office/drawing/2014/main" id="{119A8676-3B84-A2B3-66AF-909286D0CB83}"/>
                  </a:ext>
                </a:extLst>
              </p:cNvPr>
              <p:cNvPicPr/>
              <p:nvPr/>
            </p:nvPicPr>
            <p:blipFill>
              <a:blip r:embed="rId18"/>
              <a:stretch>
                <a:fillRect/>
              </a:stretch>
            </p:blipFill>
            <p:spPr>
              <a:xfrm>
                <a:off x="20038680" y="3656960"/>
                <a:ext cx="13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34CF2374-C120-5F19-EE3F-8336032FD18E}"/>
                  </a:ext>
                </a:extLst>
              </p14:cNvPr>
              <p14:cNvContentPartPr/>
              <p14:nvPr/>
            </p14:nvContentPartPr>
            <p14:xfrm>
              <a:off x="20059320" y="3386600"/>
              <a:ext cx="360" cy="360"/>
            </p14:xfrm>
          </p:contentPart>
        </mc:Choice>
        <mc:Fallback xmlns="">
          <p:pic>
            <p:nvPicPr>
              <p:cNvPr id="24" name="Ink 23">
                <a:extLst>
                  <a:ext uri="{FF2B5EF4-FFF2-40B4-BE49-F238E27FC236}">
                    <a16:creationId xmlns:a16="http://schemas.microsoft.com/office/drawing/2014/main" id="{34CF2374-C120-5F19-EE3F-8336032FD18E}"/>
                  </a:ext>
                </a:extLst>
              </p:cNvPr>
              <p:cNvPicPr/>
              <p:nvPr/>
            </p:nvPicPr>
            <p:blipFill>
              <a:blip r:embed="rId7"/>
              <a:stretch>
                <a:fillRect/>
              </a:stretch>
            </p:blipFill>
            <p:spPr>
              <a:xfrm>
                <a:off x="20055000" y="3382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C2C1D4E9-2A40-14CC-E175-9C551429C63D}"/>
                  </a:ext>
                </a:extLst>
              </p14:cNvPr>
              <p14:cNvContentPartPr/>
              <p14:nvPr/>
            </p14:nvContentPartPr>
            <p14:xfrm>
              <a:off x="16109040" y="3350960"/>
              <a:ext cx="360" cy="360"/>
            </p14:xfrm>
          </p:contentPart>
        </mc:Choice>
        <mc:Fallback xmlns="">
          <p:pic>
            <p:nvPicPr>
              <p:cNvPr id="25" name="Ink 24">
                <a:extLst>
                  <a:ext uri="{FF2B5EF4-FFF2-40B4-BE49-F238E27FC236}">
                    <a16:creationId xmlns:a16="http://schemas.microsoft.com/office/drawing/2014/main" id="{C2C1D4E9-2A40-14CC-E175-9C551429C63D}"/>
                  </a:ext>
                </a:extLst>
              </p:cNvPr>
              <p:cNvPicPr/>
              <p:nvPr/>
            </p:nvPicPr>
            <p:blipFill>
              <a:blip r:embed="rId7"/>
              <a:stretch>
                <a:fillRect/>
              </a:stretch>
            </p:blipFill>
            <p:spPr>
              <a:xfrm>
                <a:off x="16104720" y="3346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B4B1D9BB-8365-BAB8-51DE-5832AE894F51}"/>
                  </a:ext>
                </a:extLst>
              </p14:cNvPr>
              <p14:cNvContentPartPr/>
              <p14:nvPr/>
            </p14:nvContentPartPr>
            <p14:xfrm>
              <a:off x="15203640" y="4292360"/>
              <a:ext cx="360" cy="360"/>
            </p14:xfrm>
          </p:contentPart>
        </mc:Choice>
        <mc:Fallback xmlns="">
          <p:pic>
            <p:nvPicPr>
              <p:cNvPr id="26" name="Ink 25">
                <a:extLst>
                  <a:ext uri="{FF2B5EF4-FFF2-40B4-BE49-F238E27FC236}">
                    <a16:creationId xmlns:a16="http://schemas.microsoft.com/office/drawing/2014/main" id="{B4B1D9BB-8365-BAB8-51DE-5832AE894F51}"/>
                  </a:ext>
                </a:extLst>
              </p:cNvPr>
              <p:cNvPicPr/>
              <p:nvPr/>
            </p:nvPicPr>
            <p:blipFill>
              <a:blip r:embed="rId7"/>
              <a:stretch>
                <a:fillRect/>
              </a:stretch>
            </p:blipFill>
            <p:spPr>
              <a:xfrm>
                <a:off x="15199320" y="4288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4FE53281-093A-A4A3-B9CE-8DA741D8A0EB}"/>
                  </a:ext>
                </a:extLst>
              </p14:cNvPr>
              <p14:cNvContentPartPr/>
              <p14:nvPr/>
            </p14:nvContentPartPr>
            <p14:xfrm>
              <a:off x="10306200" y="3335480"/>
              <a:ext cx="360" cy="360"/>
            </p14:xfrm>
          </p:contentPart>
        </mc:Choice>
        <mc:Fallback xmlns="">
          <p:pic>
            <p:nvPicPr>
              <p:cNvPr id="27" name="Ink 26">
                <a:extLst>
                  <a:ext uri="{FF2B5EF4-FFF2-40B4-BE49-F238E27FC236}">
                    <a16:creationId xmlns:a16="http://schemas.microsoft.com/office/drawing/2014/main" id="{4FE53281-093A-A4A3-B9CE-8DA741D8A0EB}"/>
                  </a:ext>
                </a:extLst>
              </p:cNvPr>
              <p:cNvPicPr/>
              <p:nvPr/>
            </p:nvPicPr>
            <p:blipFill>
              <a:blip r:embed="rId7"/>
              <a:stretch>
                <a:fillRect/>
              </a:stretch>
            </p:blipFill>
            <p:spPr>
              <a:xfrm>
                <a:off x="10301880" y="3331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382010C8-3134-0F10-1E13-1635D4E87870}"/>
                  </a:ext>
                </a:extLst>
              </p14:cNvPr>
              <p14:cNvContentPartPr/>
              <p14:nvPr/>
            </p14:nvContentPartPr>
            <p14:xfrm>
              <a:off x="10345080" y="3335480"/>
              <a:ext cx="360" cy="360"/>
            </p14:xfrm>
          </p:contentPart>
        </mc:Choice>
        <mc:Fallback xmlns="">
          <p:pic>
            <p:nvPicPr>
              <p:cNvPr id="28" name="Ink 27">
                <a:extLst>
                  <a:ext uri="{FF2B5EF4-FFF2-40B4-BE49-F238E27FC236}">
                    <a16:creationId xmlns:a16="http://schemas.microsoft.com/office/drawing/2014/main" id="{382010C8-3134-0F10-1E13-1635D4E87870}"/>
                  </a:ext>
                </a:extLst>
              </p:cNvPr>
              <p:cNvPicPr/>
              <p:nvPr/>
            </p:nvPicPr>
            <p:blipFill>
              <a:blip r:embed="rId7"/>
              <a:stretch>
                <a:fillRect/>
              </a:stretch>
            </p:blipFill>
            <p:spPr>
              <a:xfrm>
                <a:off x="10340760" y="3331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D808E84C-5147-867B-1673-E6F57B7F584E}"/>
                  </a:ext>
                </a:extLst>
              </p14:cNvPr>
              <p14:cNvContentPartPr/>
              <p14:nvPr/>
            </p14:nvContentPartPr>
            <p14:xfrm>
              <a:off x="12895680" y="4599440"/>
              <a:ext cx="360" cy="3600"/>
            </p14:xfrm>
          </p:contentPart>
        </mc:Choice>
        <mc:Fallback xmlns="">
          <p:pic>
            <p:nvPicPr>
              <p:cNvPr id="29" name="Ink 28">
                <a:extLst>
                  <a:ext uri="{FF2B5EF4-FFF2-40B4-BE49-F238E27FC236}">
                    <a16:creationId xmlns:a16="http://schemas.microsoft.com/office/drawing/2014/main" id="{D808E84C-5147-867B-1673-E6F57B7F584E}"/>
                  </a:ext>
                </a:extLst>
              </p:cNvPr>
              <p:cNvPicPr/>
              <p:nvPr/>
            </p:nvPicPr>
            <p:blipFill>
              <a:blip r:embed="rId14"/>
              <a:stretch>
                <a:fillRect/>
              </a:stretch>
            </p:blipFill>
            <p:spPr>
              <a:xfrm>
                <a:off x="12891360" y="4594640"/>
                <a:ext cx="9000" cy="1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AAB789DE-58B0-A646-E498-2497364BA5F5}"/>
                  </a:ext>
                </a:extLst>
              </p14:cNvPr>
              <p14:cNvContentPartPr/>
              <p14:nvPr/>
            </p14:nvContentPartPr>
            <p14:xfrm>
              <a:off x="15454200" y="4169600"/>
              <a:ext cx="360" cy="360"/>
            </p14:xfrm>
          </p:contentPart>
        </mc:Choice>
        <mc:Fallback xmlns="">
          <p:pic>
            <p:nvPicPr>
              <p:cNvPr id="30" name="Ink 29">
                <a:extLst>
                  <a:ext uri="{FF2B5EF4-FFF2-40B4-BE49-F238E27FC236}">
                    <a16:creationId xmlns:a16="http://schemas.microsoft.com/office/drawing/2014/main" id="{AAB789DE-58B0-A646-E498-2497364BA5F5}"/>
                  </a:ext>
                </a:extLst>
              </p:cNvPr>
              <p:cNvPicPr/>
              <p:nvPr/>
            </p:nvPicPr>
            <p:blipFill>
              <a:blip r:embed="rId26"/>
              <a:stretch>
                <a:fillRect/>
              </a:stretch>
            </p:blipFill>
            <p:spPr>
              <a:xfrm>
                <a:off x="15445200" y="4160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17DCD31B-351D-1041-CBF9-2B64FFDBBEC1}"/>
                  </a:ext>
                </a:extLst>
              </p14:cNvPr>
              <p14:cNvContentPartPr/>
              <p14:nvPr/>
            </p14:nvContentPartPr>
            <p14:xfrm>
              <a:off x="17465160" y="4433120"/>
              <a:ext cx="360" cy="360"/>
            </p14:xfrm>
          </p:contentPart>
        </mc:Choice>
        <mc:Fallback xmlns="">
          <p:pic>
            <p:nvPicPr>
              <p:cNvPr id="31" name="Ink 30">
                <a:extLst>
                  <a:ext uri="{FF2B5EF4-FFF2-40B4-BE49-F238E27FC236}">
                    <a16:creationId xmlns:a16="http://schemas.microsoft.com/office/drawing/2014/main" id="{17DCD31B-351D-1041-CBF9-2B64FFDBBEC1}"/>
                  </a:ext>
                </a:extLst>
              </p:cNvPr>
              <p:cNvPicPr/>
              <p:nvPr/>
            </p:nvPicPr>
            <p:blipFill>
              <a:blip r:embed="rId26"/>
              <a:stretch>
                <a:fillRect/>
              </a:stretch>
            </p:blipFill>
            <p:spPr>
              <a:xfrm>
                <a:off x="17456160" y="44241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91707533-B9D7-33D2-C29C-44171FEEA138}"/>
                  </a:ext>
                </a:extLst>
              </p14:cNvPr>
              <p14:cNvContentPartPr/>
              <p14:nvPr/>
            </p14:nvContentPartPr>
            <p14:xfrm>
              <a:off x="17272920" y="5057360"/>
              <a:ext cx="3240" cy="360"/>
            </p14:xfrm>
          </p:contentPart>
        </mc:Choice>
        <mc:Fallback xmlns="">
          <p:pic>
            <p:nvPicPr>
              <p:cNvPr id="32" name="Ink 31">
                <a:extLst>
                  <a:ext uri="{FF2B5EF4-FFF2-40B4-BE49-F238E27FC236}">
                    <a16:creationId xmlns:a16="http://schemas.microsoft.com/office/drawing/2014/main" id="{91707533-B9D7-33D2-C29C-44171FEEA138}"/>
                  </a:ext>
                </a:extLst>
              </p:cNvPr>
              <p:cNvPicPr/>
              <p:nvPr/>
            </p:nvPicPr>
            <p:blipFill>
              <a:blip r:embed="rId29"/>
              <a:stretch>
                <a:fillRect/>
              </a:stretch>
            </p:blipFill>
            <p:spPr>
              <a:xfrm>
                <a:off x="17263920" y="5048360"/>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9671B979-1718-D20A-61A6-7CBD1116A73F}"/>
                  </a:ext>
                </a:extLst>
              </p14:cNvPr>
              <p14:cNvContentPartPr/>
              <p14:nvPr/>
            </p14:nvContentPartPr>
            <p14:xfrm>
              <a:off x="15738600" y="3318920"/>
              <a:ext cx="360" cy="360"/>
            </p14:xfrm>
          </p:contentPart>
        </mc:Choice>
        <mc:Fallback xmlns="">
          <p:pic>
            <p:nvPicPr>
              <p:cNvPr id="33" name="Ink 32">
                <a:extLst>
                  <a:ext uri="{FF2B5EF4-FFF2-40B4-BE49-F238E27FC236}">
                    <a16:creationId xmlns:a16="http://schemas.microsoft.com/office/drawing/2014/main" id="{9671B979-1718-D20A-61A6-7CBD1116A73F}"/>
                  </a:ext>
                </a:extLst>
              </p:cNvPr>
              <p:cNvPicPr/>
              <p:nvPr/>
            </p:nvPicPr>
            <p:blipFill>
              <a:blip r:embed="rId26"/>
              <a:stretch>
                <a:fillRect/>
              </a:stretch>
            </p:blipFill>
            <p:spPr>
              <a:xfrm>
                <a:off x="15729600" y="3309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6C75DBE8-75DC-BA90-F019-44DDF3536D5A}"/>
                  </a:ext>
                </a:extLst>
              </p14:cNvPr>
              <p14:cNvContentPartPr/>
              <p14:nvPr/>
            </p14:nvContentPartPr>
            <p14:xfrm>
              <a:off x="13580040" y="3782960"/>
              <a:ext cx="360" cy="360"/>
            </p14:xfrm>
          </p:contentPart>
        </mc:Choice>
        <mc:Fallback xmlns="">
          <p:pic>
            <p:nvPicPr>
              <p:cNvPr id="34" name="Ink 33">
                <a:extLst>
                  <a:ext uri="{FF2B5EF4-FFF2-40B4-BE49-F238E27FC236}">
                    <a16:creationId xmlns:a16="http://schemas.microsoft.com/office/drawing/2014/main" id="{6C75DBE8-75DC-BA90-F019-44DDF3536D5A}"/>
                  </a:ext>
                </a:extLst>
              </p:cNvPr>
              <p:cNvPicPr/>
              <p:nvPr/>
            </p:nvPicPr>
            <p:blipFill>
              <a:blip r:embed="rId32"/>
              <a:stretch>
                <a:fillRect/>
              </a:stretch>
            </p:blipFill>
            <p:spPr>
              <a:xfrm>
                <a:off x="13562040" y="37649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C8215663-8D5C-73F4-BDE1-70735F902550}"/>
                  </a:ext>
                </a:extLst>
              </p14:cNvPr>
              <p14:cNvContentPartPr/>
              <p14:nvPr/>
            </p14:nvContentPartPr>
            <p14:xfrm>
              <a:off x="12915840" y="4613120"/>
              <a:ext cx="360" cy="360"/>
            </p14:xfrm>
          </p:contentPart>
        </mc:Choice>
        <mc:Fallback xmlns="">
          <p:pic>
            <p:nvPicPr>
              <p:cNvPr id="35" name="Ink 34">
                <a:extLst>
                  <a:ext uri="{FF2B5EF4-FFF2-40B4-BE49-F238E27FC236}">
                    <a16:creationId xmlns:a16="http://schemas.microsoft.com/office/drawing/2014/main" id="{C8215663-8D5C-73F4-BDE1-70735F902550}"/>
                  </a:ext>
                </a:extLst>
              </p:cNvPr>
              <p:cNvPicPr/>
              <p:nvPr/>
            </p:nvPicPr>
            <p:blipFill>
              <a:blip r:embed="rId32"/>
              <a:stretch>
                <a:fillRect/>
              </a:stretch>
            </p:blipFill>
            <p:spPr>
              <a:xfrm>
                <a:off x="12897840" y="4595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E7934CE9-4CDD-9348-4EA7-97F8D37C140B}"/>
                  </a:ext>
                </a:extLst>
              </p14:cNvPr>
              <p14:cNvContentPartPr/>
              <p14:nvPr/>
            </p14:nvContentPartPr>
            <p14:xfrm>
              <a:off x="17332320" y="5495480"/>
              <a:ext cx="360" cy="360"/>
            </p14:xfrm>
          </p:contentPart>
        </mc:Choice>
        <mc:Fallback xmlns="">
          <p:pic>
            <p:nvPicPr>
              <p:cNvPr id="36" name="Ink 35">
                <a:extLst>
                  <a:ext uri="{FF2B5EF4-FFF2-40B4-BE49-F238E27FC236}">
                    <a16:creationId xmlns:a16="http://schemas.microsoft.com/office/drawing/2014/main" id="{E7934CE9-4CDD-9348-4EA7-97F8D37C140B}"/>
                  </a:ext>
                </a:extLst>
              </p:cNvPr>
              <p:cNvPicPr/>
              <p:nvPr/>
            </p:nvPicPr>
            <p:blipFill>
              <a:blip r:embed="rId32"/>
              <a:stretch>
                <a:fillRect/>
              </a:stretch>
            </p:blipFill>
            <p:spPr>
              <a:xfrm>
                <a:off x="17314320" y="5477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30D7328E-075B-3364-8E36-E6260E7B1078}"/>
                  </a:ext>
                </a:extLst>
              </p14:cNvPr>
              <p14:cNvContentPartPr/>
              <p14:nvPr/>
            </p14:nvContentPartPr>
            <p14:xfrm>
              <a:off x="19184880" y="3693320"/>
              <a:ext cx="360" cy="360"/>
            </p14:xfrm>
          </p:contentPart>
        </mc:Choice>
        <mc:Fallback xmlns="">
          <p:pic>
            <p:nvPicPr>
              <p:cNvPr id="37" name="Ink 36">
                <a:extLst>
                  <a:ext uri="{FF2B5EF4-FFF2-40B4-BE49-F238E27FC236}">
                    <a16:creationId xmlns:a16="http://schemas.microsoft.com/office/drawing/2014/main" id="{30D7328E-075B-3364-8E36-E6260E7B1078}"/>
                  </a:ext>
                </a:extLst>
              </p:cNvPr>
              <p:cNvPicPr/>
              <p:nvPr/>
            </p:nvPicPr>
            <p:blipFill>
              <a:blip r:embed="rId32"/>
              <a:stretch>
                <a:fillRect/>
              </a:stretch>
            </p:blipFill>
            <p:spPr>
              <a:xfrm>
                <a:off x="19166880" y="367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4837B312-4841-ECCA-DC4D-DB2B1EB58110}"/>
                  </a:ext>
                </a:extLst>
              </p14:cNvPr>
              <p14:cNvContentPartPr/>
              <p14:nvPr/>
            </p14:nvContentPartPr>
            <p14:xfrm>
              <a:off x="19660800" y="4005080"/>
              <a:ext cx="360" cy="360"/>
            </p14:xfrm>
          </p:contentPart>
        </mc:Choice>
        <mc:Fallback xmlns="">
          <p:pic>
            <p:nvPicPr>
              <p:cNvPr id="38" name="Ink 37">
                <a:extLst>
                  <a:ext uri="{FF2B5EF4-FFF2-40B4-BE49-F238E27FC236}">
                    <a16:creationId xmlns:a16="http://schemas.microsoft.com/office/drawing/2014/main" id="{4837B312-4841-ECCA-DC4D-DB2B1EB58110}"/>
                  </a:ext>
                </a:extLst>
              </p:cNvPr>
              <p:cNvPicPr/>
              <p:nvPr/>
            </p:nvPicPr>
            <p:blipFill>
              <a:blip r:embed="rId32"/>
              <a:stretch>
                <a:fillRect/>
              </a:stretch>
            </p:blipFill>
            <p:spPr>
              <a:xfrm>
                <a:off x="19642800" y="3987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E00AD203-DB47-3326-258F-624895B04939}"/>
                  </a:ext>
                </a:extLst>
              </p14:cNvPr>
              <p14:cNvContentPartPr/>
              <p14:nvPr/>
            </p14:nvContentPartPr>
            <p14:xfrm>
              <a:off x="19686000" y="3289400"/>
              <a:ext cx="360" cy="360"/>
            </p14:xfrm>
          </p:contentPart>
        </mc:Choice>
        <mc:Fallback xmlns="">
          <p:pic>
            <p:nvPicPr>
              <p:cNvPr id="39" name="Ink 38">
                <a:extLst>
                  <a:ext uri="{FF2B5EF4-FFF2-40B4-BE49-F238E27FC236}">
                    <a16:creationId xmlns:a16="http://schemas.microsoft.com/office/drawing/2014/main" id="{E00AD203-DB47-3326-258F-624895B04939}"/>
                  </a:ext>
                </a:extLst>
              </p:cNvPr>
              <p:cNvPicPr/>
              <p:nvPr/>
            </p:nvPicPr>
            <p:blipFill>
              <a:blip r:embed="rId32"/>
              <a:stretch>
                <a:fillRect/>
              </a:stretch>
            </p:blipFill>
            <p:spPr>
              <a:xfrm>
                <a:off x="19668000" y="3271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625E76A9-755B-1433-4EB9-971047F0057C}"/>
                  </a:ext>
                </a:extLst>
              </p14:cNvPr>
              <p14:cNvContentPartPr/>
              <p14:nvPr/>
            </p14:nvContentPartPr>
            <p14:xfrm>
              <a:off x="11305920" y="3653000"/>
              <a:ext cx="360" cy="360"/>
            </p14:xfrm>
          </p:contentPart>
        </mc:Choice>
        <mc:Fallback xmlns="">
          <p:pic>
            <p:nvPicPr>
              <p:cNvPr id="40" name="Ink 39">
                <a:extLst>
                  <a:ext uri="{FF2B5EF4-FFF2-40B4-BE49-F238E27FC236}">
                    <a16:creationId xmlns:a16="http://schemas.microsoft.com/office/drawing/2014/main" id="{625E76A9-755B-1433-4EB9-971047F0057C}"/>
                  </a:ext>
                </a:extLst>
              </p:cNvPr>
              <p:cNvPicPr/>
              <p:nvPr/>
            </p:nvPicPr>
            <p:blipFill>
              <a:blip r:embed="rId32"/>
              <a:stretch>
                <a:fillRect/>
              </a:stretch>
            </p:blipFill>
            <p:spPr>
              <a:xfrm>
                <a:off x="11287920" y="3635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884AFEA4-359D-3114-FFAC-B9B3876E279E}"/>
                  </a:ext>
                </a:extLst>
              </p14:cNvPr>
              <p14:cNvContentPartPr/>
              <p14:nvPr/>
            </p14:nvContentPartPr>
            <p14:xfrm>
              <a:off x="14122560" y="3469040"/>
              <a:ext cx="360" cy="360"/>
            </p14:xfrm>
          </p:contentPart>
        </mc:Choice>
        <mc:Fallback xmlns="">
          <p:pic>
            <p:nvPicPr>
              <p:cNvPr id="41" name="Ink 40">
                <a:extLst>
                  <a:ext uri="{FF2B5EF4-FFF2-40B4-BE49-F238E27FC236}">
                    <a16:creationId xmlns:a16="http://schemas.microsoft.com/office/drawing/2014/main" id="{884AFEA4-359D-3114-FFAC-B9B3876E279E}"/>
                  </a:ext>
                </a:extLst>
              </p:cNvPr>
              <p:cNvPicPr/>
              <p:nvPr/>
            </p:nvPicPr>
            <p:blipFill>
              <a:blip r:embed="rId32"/>
              <a:stretch>
                <a:fillRect/>
              </a:stretch>
            </p:blipFill>
            <p:spPr>
              <a:xfrm>
                <a:off x="14104560" y="3451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9E164E01-1871-3BB7-48FA-408D2AB80D36}"/>
                  </a:ext>
                </a:extLst>
              </p14:cNvPr>
              <p14:cNvContentPartPr/>
              <p14:nvPr/>
            </p14:nvContentPartPr>
            <p14:xfrm>
              <a:off x="14850840" y="3083120"/>
              <a:ext cx="360" cy="360"/>
            </p14:xfrm>
          </p:contentPart>
        </mc:Choice>
        <mc:Fallback xmlns="">
          <p:pic>
            <p:nvPicPr>
              <p:cNvPr id="42" name="Ink 41">
                <a:extLst>
                  <a:ext uri="{FF2B5EF4-FFF2-40B4-BE49-F238E27FC236}">
                    <a16:creationId xmlns:a16="http://schemas.microsoft.com/office/drawing/2014/main" id="{9E164E01-1871-3BB7-48FA-408D2AB80D36}"/>
                  </a:ext>
                </a:extLst>
              </p:cNvPr>
              <p:cNvPicPr/>
              <p:nvPr/>
            </p:nvPicPr>
            <p:blipFill>
              <a:blip r:embed="rId32"/>
              <a:stretch>
                <a:fillRect/>
              </a:stretch>
            </p:blipFill>
            <p:spPr>
              <a:xfrm>
                <a:off x="14832840" y="3065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134B4FF6-61C2-21BB-CB7B-A18111163499}"/>
                  </a:ext>
                </a:extLst>
              </p14:cNvPr>
              <p14:cNvContentPartPr/>
              <p14:nvPr/>
            </p14:nvContentPartPr>
            <p14:xfrm>
              <a:off x="14813760" y="4965560"/>
              <a:ext cx="360" cy="360"/>
            </p14:xfrm>
          </p:contentPart>
        </mc:Choice>
        <mc:Fallback xmlns="">
          <p:pic>
            <p:nvPicPr>
              <p:cNvPr id="43" name="Ink 42">
                <a:extLst>
                  <a:ext uri="{FF2B5EF4-FFF2-40B4-BE49-F238E27FC236}">
                    <a16:creationId xmlns:a16="http://schemas.microsoft.com/office/drawing/2014/main" id="{134B4FF6-61C2-21BB-CB7B-A18111163499}"/>
                  </a:ext>
                </a:extLst>
              </p:cNvPr>
              <p:cNvPicPr/>
              <p:nvPr/>
            </p:nvPicPr>
            <p:blipFill>
              <a:blip r:embed="rId32"/>
              <a:stretch>
                <a:fillRect/>
              </a:stretch>
            </p:blipFill>
            <p:spPr>
              <a:xfrm>
                <a:off x="14795760" y="4947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537E50D3-EE3D-DBF9-8995-6F41229D71A8}"/>
                  </a:ext>
                </a:extLst>
              </p14:cNvPr>
              <p14:cNvContentPartPr/>
              <p14:nvPr/>
            </p14:nvContentPartPr>
            <p14:xfrm>
              <a:off x="16928760" y="4356800"/>
              <a:ext cx="360" cy="360"/>
            </p14:xfrm>
          </p:contentPart>
        </mc:Choice>
        <mc:Fallback xmlns="">
          <p:pic>
            <p:nvPicPr>
              <p:cNvPr id="44" name="Ink 43">
                <a:extLst>
                  <a:ext uri="{FF2B5EF4-FFF2-40B4-BE49-F238E27FC236}">
                    <a16:creationId xmlns:a16="http://schemas.microsoft.com/office/drawing/2014/main" id="{537E50D3-EE3D-DBF9-8995-6F41229D71A8}"/>
                  </a:ext>
                </a:extLst>
              </p:cNvPr>
              <p:cNvPicPr/>
              <p:nvPr/>
            </p:nvPicPr>
            <p:blipFill>
              <a:blip r:embed="rId32"/>
              <a:stretch>
                <a:fillRect/>
              </a:stretch>
            </p:blipFill>
            <p:spPr>
              <a:xfrm>
                <a:off x="16910760" y="43388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B7BDE836-682B-E0C0-10E8-5E86AA5883E8}"/>
                  </a:ext>
                </a:extLst>
              </p14:cNvPr>
              <p14:cNvContentPartPr/>
              <p14:nvPr/>
            </p14:nvContentPartPr>
            <p14:xfrm>
              <a:off x="21716400" y="3118760"/>
              <a:ext cx="360" cy="360"/>
            </p14:xfrm>
          </p:contentPart>
        </mc:Choice>
        <mc:Fallback xmlns="">
          <p:pic>
            <p:nvPicPr>
              <p:cNvPr id="45" name="Ink 44">
                <a:extLst>
                  <a:ext uri="{FF2B5EF4-FFF2-40B4-BE49-F238E27FC236}">
                    <a16:creationId xmlns:a16="http://schemas.microsoft.com/office/drawing/2014/main" id="{B7BDE836-682B-E0C0-10E8-5E86AA5883E8}"/>
                  </a:ext>
                </a:extLst>
              </p:cNvPr>
              <p:cNvPicPr/>
              <p:nvPr/>
            </p:nvPicPr>
            <p:blipFill>
              <a:blip r:embed="rId32"/>
              <a:stretch>
                <a:fillRect/>
              </a:stretch>
            </p:blipFill>
            <p:spPr>
              <a:xfrm>
                <a:off x="21698400" y="3100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11E580C6-19F7-B20C-F0BA-B36EB76473FE}"/>
                  </a:ext>
                </a:extLst>
              </p14:cNvPr>
              <p14:cNvContentPartPr/>
              <p14:nvPr/>
            </p14:nvContentPartPr>
            <p14:xfrm>
              <a:off x="14116440" y="4672160"/>
              <a:ext cx="360" cy="360"/>
            </p14:xfrm>
          </p:contentPart>
        </mc:Choice>
        <mc:Fallback xmlns="">
          <p:pic>
            <p:nvPicPr>
              <p:cNvPr id="46" name="Ink 45">
                <a:extLst>
                  <a:ext uri="{FF2B5EF4-FFF2-40B4-BE49-F238E27FC236}">
                    <a16:creationId xmlns:a16="http://schemas.microsoft.com/office/drawing/2014/main" id="{11E580C6-19F7-B20C-F0BA-B36EB76473FE}"/>
                  </a:ext>
                </a:extLst>
              </p:cNvPr>
              <p:cNvPicPr/>
              <p:nvPr/>
            </p:nvPicPr>
            <p:blipFill>
              <a:blip r:embed="rId32"/>
              <a:stretch>
                <a:fillRect/>
              </a:stretch>
            </p:blipFill>
            <p:spPr>
              <a:xfrm>
                <a:off x="14098440" y="4654160"/>
                <a:ext cx="36000" cy="36000"/>
              </a:xfrm>
              <a:prstGeom prst="rect">
                <a:avLst/>
              </a:prstGeom>
            </p:spPr>
          </p:pic>
        </mc:Fallback>
      </mc:AlternateContent>
      <p:sp>
        <p:nvSpPr>
          <p:cNvPr id="50" name="TextBox 49">
            <a:extLst>
              <a:ext uri="{FF2B5EF4-FFF2-40B4-BE49-F238E27FC236}">
                <a16:creationId xmlns:a16="http://schemas.microsoft.com/office/drawing/2014/main" id="{31EC199D-69AD-3CF4-B352-003A911B7B31}"/>
              </a:ext>
            </a:extLst>
          </p:cNvPr>
          <p:cNvSpPr txBox="1"/>
          <p:nvPr/>
        </p:nvSpPr>
        <p:spPr>
          <a:xfrm>
            <a:off x="18786738" y="12412810"/>
            <a:ext cx="12369800" cy="400110"/>
          </a:xfrm>
          <a:prstGeom prst="rect">
            <a:avLst/>
          </a:prstGeom>
          <a:noFill/>
        </p:spPr>
        <p:txBody>
          <a:bodyPr wrap="square">
            <a:spAutoFit/>
          </a:bodyPr>
          <a:lstStyle/>
          <a:p>
            <a:r>
              <a:rPr lang="en-US" sz="2000" b="0" i="0" u="none" strike="noStrike" dirty="0">
                <a:solidFill>
                  <a:srgbClr val="000000"/>
                </a:solidFill>
                <a:effectLst/>
                <a:latin typeface="Helvetica" pitchFamily="2" charset="0"/>
              </a:rPr>
              <a:t>Credit: NASA and the Night Sky Network</a:t>
            </a:r>
            <a:endParaRPr lang="en-US" sz="2000" dirty="0"/>
          </a:p>
        </p:txBody>
      </p:sp>
      <p:pic>
        <p:nvPicPr>
          <p:cNvPr id="2050" name="Picture 2">
            <a:extLst>
              <a:ext uri="{FF2B5EF4-FFF2-40B4-BE49-F238E27FC236}">
                <a16:creationId xmlns:a16="http://schemas.microsoft.com/office/drawing/2014/main" id="{81704023-484C-0919-1937-F01C0C45E2BC}"/>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12905" y="6252854"/>
            <a:ext cx="6887349" cy="69026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844528-9520-A461-4485-07B07A301E32}"/>
              </a:ext>
            </a:extLst>
          </p:cNvPr>
          <p:cNvSpPr txBox="1"/>
          <p:nvPr/>
        </p:nvSpPr>
        <p:spPr>
          <a:xfrm>
            <a:off x="4290533" y="13114855"/>
            <a:ext cx="3764807" cy="400110"/>
          </a:xfrm>
          <a:prstGeom prst="rect">
            <a:avLst/>
          </a:prstGeom>
          <a:noFill/>
        </p:spPr>
        <p:txBody>
          <a:bodyPr wrap="square">
            <a:spAutoFit/>
          </a:bodyPr>
          <a:lstStyle/>
          <a:p>
            <a:pPr algn="l"/>
            <a:r>
              <a:rPr lang="en-US" sz="2000" i="0" u="none" strike="noStrike" dirty="0">
                <a:solidFill>
                  <a:srgbClr val="000000"/>
                </a:solidFill>
                <a:effectLst/>
                <a:latin typeface="Helvetica" pitchFamily="2" charset="0"/>
              </a:rPr>
              <a:t>Figure 08-12b Wolf-Rayet Star</a:t>
            </a:r>
          </a:p>
        </p:txBody>
      </p:sp>
    </p:spTree>
    <p:extLst>
      <p:ext uri="{BB962C8B-B14F-4D97-AF65-F5344CB8AC3E}">
        <p14:creationId xmlns:p14="http://schemas.microsoft.com/office/powerpoint/2010/main" val="4011829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506412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What is WR 138?</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CA5859-68CF-41BE-BE9C-5BCB20F40E42}"/>
              </a:ext>
            </a:extLst>
          </p:cNvPr>
          <p:cNvSpPr txBox="1"/>
          <p:nvPr/>
        </p:nvSpPr>
        <p:spPr>
          <a:xfrm>
            <a:off x="855383" y="2265950"/>
            <a:ext cx="6178378" cy="5632311"/>
          </a:xfrm>
          <a:prstGeom prst="rect">
            <a:avLst/>
          </a:prstGeom>
          <a:noFill/>
        </p:spPr>
        <p:txBody>
          <a:bodyPr wrap="square" rtlCol="0">
            <a:spAutoFit/>
          </a:bodyPr>
          <a:lstStyle/>
          <a:p>
            <a:pPr marL="571500" indent="-571500">
              <a:buFont typeface="Arial" panose="020B0604020202020204" pitchFamily="34" charset="0"/>
              <a:buChar char="•"/>
            </a:pPr>
            <a:r>
              <a:rPr lang="en-US" dirty="0"/>
              <a:t>Nitrogen-rich WR star</a:t>
            </a:r>
          </a:p>
          <a:p>
            <a:pPr marL="571500" indent="-571500">
              <a:buFont typeface="Arial" panose="020B0604020202020204" pitchFamily="34" charset="0"/>
              <a:buChar char="•"/>
            </a:pPr>
            <a:endParaRPr lang="en-US" dirty="0"/>
          </a:p>
          <a:p>
            <a:endParaRPr lang="en-US" dirty="0"/>
          </a:p>
          <a:p>
            <a:pPr marL="571500" indent="-571500">
              <a:buFont typeface="Arial" panose="020B0604020202020204" pitchFamily="34" charset="0"/>
              <a:buChar char="•"/>
            </a:pPr>
            <a:r>
              <a:rPr lang="en-US" dirty="0"/>
              <a:t>Bright binary system </a:t>
            </a:r>
          </a:p>
          <a:p>
            <a:pPr marL="1485946" lvl="1" indent="-571500">
              <a:buFont typeface="Arial" panose="020B0604020202020204" pitchFamily="34" charset="0"/>
              <a:buChar char="•"/>
            </a:pPr>
            <a:r>
              <a:rPr lang="en-US" dirty="0"/>
              <a:t>Companion O Star</a:t>
            </a:r>
          </a:p>
          <a:p>
            <a:pPr lvl="1"/>
            <a:endParaRPr lang="en-US" dirty="0"/>
          </a:p>
          <a:p>
            <a:pPr lvl="1"/>
            <a:endParaRPr lang="en-US" dirty="0"/>
          </a:p>
          <a:p>
            <a:pPr marL="571500" indent="-571500">
              <a:buFont typeface="Arial" panose="020B0604020202020204" pitchFamily="34" charset="0"/>
              <a:buChar char="•"/>
            </a:pPr>
            <a:r>
              <a:rPr lang="en-US" dirty="0"/>
              <a:t>Long period  - 4 years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pic>
        <p:nvPicPr>
          <p:cNvPr id="3074" name="Picture 2" descr="Comparing Our Sun And The Binary Star System Wolf-Rayet 140 - SpaceRef">
            <a:extLst>
              <a:ext uri="{FF2B5EF4-FFF2-40B4-BE49-F238E27FC236}">
                <a16:creationId xmlns:a16="http://schemas.microsoft.com/office/drawing/2014/main" id="{F714E574-E2A0-2CBD-DC6F-0D27F0E0E0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34" r="4420" b="5729"/>
          <a:stretch/>
        </p:blipFill>
        <p:spPr bwMode="auto">
          <a:xfrm>
            <a:off x="6531070" y="2484758"/>
            <a:ext cx="17000722" cy="9987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AE20E2-ACB5-088E-37F6-586DAB9DD064}"/>
              </a:ext>
            </a:extLst>
          </p:cNvPr>
          <p:cNvSpPr txBox="1"/>
          <p:nvPr/>
        </p:nvSpPr>
        <p:spPr>
          <a:xfrm>
            <a:off x="21296671" y="11450049"/>
            <a:ext cx="2851842" cy="400110"/>
          </a:xfrm>
          <a:prstGeom prst="rect">
            <a:avLst/>
          </a:prstGeom>
          <a:noFill/>
        </p:spPr>
        <p:txBody>
          <a:bodyPr wrap="square" rtlCol="0">
            <a:spAutoFit/>
          </a:bodyPr>
          <a:lstStyle/>
          <a:p>
            <a:r>
              <a:rPr lang="en-US" sz="2000" dirty="0">
                <a:latin typeface="Helvetica" pitchFamily="2" charset="0"/>
              </a:rPr>
              <a:t>Credit: NASA</a:t>
            </a:r>
          </a:p>
        </p:txBody>
      </p:sp>
    </p:spTree>
    <p:extLst>
      <p:ext uri="{BB962C8B-B14F-4D97-AF65-F5344CB8AC3E}">
        <p14:creationId xmlns:p14="http://schemas.microsoft.com/office/powerpoint/2010/main" val="352862834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A4566-709A-81D8-69AA-5B0336C762CC}"/>
              </a:ext>
            </a:extLst>
          </p:cNvPr>
          <p:cNvSpPr txBox="1"/>
          <p:nvPr/>
        </p:nvSpPr>
        <p:spPr>
          <a:xfrm>
            <a:off x="855383" y="1931986"/>
            <a:ext cx="5869858" cy="5632311"/>
          </a:xfrm>
          <a:prstGeom prst="rect">
            <a:avLst/>
          </a:prstGeom>
          <a:noFill/>
        </p:spPr>
        <p:txBody>
          <a:bodyPr wrap="square" rtlCol="0">
            <a:spAutoFit/>
          </a:bodyPr>
          <a:lstStyle/>
          <a:p>
            <a:pPr marL="571500" indent="-571500">
              <a:buFont typeface="Arial" panose="020B0604020202020204" pitchFamily="34" charset="0"/>
              <a:buChar char="•"/>
            </a:pPr>
            <a:r>
              <a:rPr lang="en-US" dirty="0"/>
              <a:t>WRs important phase of stellar evolution </a:t>
            </a:r>
          </a:p>
          <a:p>
            <a:pPr marL="1485946" lvl="1"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WR create nebulas</a:t>
            </a:r>
          </a:p>
          <a:p>
            <a:pPr marL="1485946" lvl="1"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Not well understood </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Studying them allows us to constrain how they are formed</a:t>
            </a:r>
          </a:p>
        </p:txBody>
      </p:sp>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260667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Purpose</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98" name="Picture 2" descr="A distinctive blue bubble appears to encircle the star WR 31, and is a Wolf–Rayet nebula, an interstellar cloud of dust, hydrogen, helium and other gases. It is created when stellar winds interact with the outer layers of hydrogen ejected by the star.">
            <a:extLst>
              <a:ext uri="{FF2B5EF4-FFF2-40B4-BE49-F238E27FC236}">
                <a16:creationId xmlns:a16="http://schemas.microsoft.com/office/drawing/2014/main" id="{596AF8D6-C33C-FC6F-C533-0FE5BE71D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419" y="1170531"/>
            <a:ext cx="12105347" cy="11670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08EBF-A5DD-A6DB-14AF-8DC5B927DFF5}"/>
              </a:ext>
            </a:extLst>
          </p:cNvPr>
          <p:cNvSpPr txBox="1"/>
          <p:nvPr/>
        </p:nvSpPr>
        <p:spPr>
          <a:xfrm>
            <a:off x="6972658" y="367030"/>
            <a:ext cx="10441858" cy="400110"/>
          </a:xfrm>
          <a:prstGeom prst="rect">
            <a:avLst/>
          </a:prstGeom>
          <a:noFill/>
        </p:spPr>
        <p:txBody>
          <a:bodyPr wrap="square" rtlCol="0">
            <a:spAutoFit/>
          </a:bodyPr>
          <a:lstStyle/>
          <a:p>
            <a:r>
              <a:rPr lang="en-US" sz="2000" b="0" i="0" u="none" strike="noStrike" cap="all" dirty="0">
                <a:effectLst/>
                <a:latin typeface="Helvetica" pitchFamily="2" charset="0"/>
              </a:rPr>
              <a:t>CREDIT: ESA/HUBBLE &amp; NASA, ACKNOWLEDGEMENT: JUDY SCHMIDT.</a:t>
            </a:r>
          </a:p>
        </p:txBody>
      </p:sp>
      <p:sp>
        <p:nvSpPr>
          <p:cNvPr id="5" name="TextBox 4">
            <a:extLst>
              <a:ext uri="{FF2B5EF4-FFF2-40B4-BE49-F238E27FC236}">
                <a16:creationId xmlns:a16="http://schemas.microsoft.com/office/drawing/2014/main" id="{08920951-74A6-D69D-2541-ABC374B7575B}"/>
              </a:ext>
            </a:extLst>
          </p:cNvPr>
          <p:cNvSpPr txBox="1"/>
          <p:nvPr/>
        </p:nvSpPr>
        <p:spPr>
          <a:xfrm>
            <a:off x="14765213" y="12844373"/>
            <a:ext cx="12430813" cy="400110"/>
          </a:xfrm>
          <a:prstGeom prst="rect">
            <a:avLst/>
          </a:prstGeom>
          <a:noFill/>
        </p:spPr>
        <p:txBody>
          <a:bodyPr wrap="square" rtlCol="0">
            <a:spAutoFit/>
          </a:bodyPr>
          <a:lstStyle/>
          <a:p>
            <a:r>
              <a:rPr lang="en-US" sz="2000" dirty="0">
                <a:latin typeface="Helvetica" pitchFamily="2" charset="0"/>
              </a:rPr>
              <a:t>Credit: ESA/Hubble &amp; NASA, Acknowledgement: Judy Schmidt</a:t>
            </a:r>
          </a:p>
        </p:txBody>
      </p:sp>
    </p:spTree>
    <p:extLst>
      <p:ext uri="{BB962C8B-B14F-4D97-AF65-F5344CB8AC3E}">
        <p14:creationId xmlns:p14="http://schemas.microsoft.com/office/powerpoint/2010/main" val="11525129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5664199"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Data from Literature</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205EB09A-016B-B455-5FF9-33CCBE36C6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1" t="2338" r="28355" b="7482"/>
          <a:stretch/>
        </p:blipFill>
        <p:spPr bwMode="auto">
          <a:xfrm>
            <a:off x="627164" y="1344486"/>
            <a:ext cx="7029921" cy="5882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art, scatter chart&#10;&#10;Description automatically generated">
            <a:extLst>
              <a:ext uri="{FF2B5EF4-FFF2-40B4-BE49-F238E27FC236}">
                <a16:creationId xmlns:a16="http://schemas.microsoft.com/office/drawing/2014/main" id="{605CAD68-3D0C-2CD1-3581-0A453FA978FF}"/>
              </a:ext>
            </a:extLst>
          </p:cNvPr>
          <p:cNvPicPr>
            <a:picLocks noChangeAspect="1"/>
          </p:cNvPicPr>
          <p:nvPr/>
        </p:nvPicPr>
        <p:blipFill rotWithShape="1">
          <a:blip r:embed="rId5"/>
          <a:srcRect l="2902" t="5528" b="2556"/>
          <a:stretch/>
        </p:blipFill>
        <p:spPr>
          <a:xfrm>
            <a:off x="9243733" y="3420919"/>
            <a:ext cx="14516278" cy="7612581"/>
          </a:xfrm>
          <a:prstGeom prst="rect">
            <a:avLst/>
          </a:prstGeom>
        </p:spPr>
      </p:pic>
      <p:pic>
        <p:nvPicPr>
          <p:cNvPr id="9" name="Picture 8" descr="Chart, scatter chart&#10;&#10;Description automatically generated">
            <a:extLst>
              <a:ext uri="{FF2B5EF4-FFF2-40B4-BE49-F238E27FC236}">
                <a16:creationId xmlns:a16="http://schemas.microsoft.com/office/drawing/2014/main" id="{4B01B961-A1F9-35B9-3FD5-EBA2C5B5BE78}"/>
              </a:ext>
            </a:extLst>
          </p:cNvPr>
          <p:cNvPicPr>
            <a:picLocks noChangeAspect="1"/>
          </p:cNvPicPr>
          <p:nvPr/>
        </p:nvPicPr>
        <p:blipFill rotWithShape="1">
          <a:blip r:embed="rId6"/>
          <a:srcRect l="6176" t="7780" r="4902" b="4263"/>
          <a:stretch/>
        </p:blipFill>
        <p:spPr>
          <a:xfrm>
            <a:off x="1906242" y="7636900"/>
            <a:ext cx="5711030" cy="5233573"/>
          </a:xfrm>
          <a:prstGeom prst="rect">
            <a:avLst/>
          </a:prstGeom>
        </p:spPr>
      </p:pic>
      <p:sp>
        <p:nvSpPr>
          <p:cNvPr id="10" name="TextBox 9">
            <a:extLst>
              <a:ext uri="{FF2B5EF4-FFF2-40B4-BE49-F238E27FC236}">
                <a16:creationId xmlns:a16="http://schemas.microsoft.com/office/drawing/2014/main" id="{F9C0F145-D049-D611-D68E-A63B330E888F}"/>
              </a:ext>
            </a:extLst>
          </p:cNvPr>
          <p:cNvSpPr txBox="1"/>
          <p:nvPr/>
        </p:nvSpPr>
        <p:spPr>
          <a:xfrm>
            <a:off x="4761757" y="12870473"/>
            <a:ext cx="2945747" cy="400110"/>
          </a:xfrm>
          <a:prstGeom prst="rect">
            <a:avLst/>
          </a:prstGeom>
          <a:noFill/>
        </p:spPr>
        <p:txBody>
          <a:bodyPr wrap="square" rtlCol="0">
            <a:spAutoFit/>
          </a:bodyPr>
          <a:lstStyle/>
          <a:p>
            <a:r>
              <a:rPr lang="en-US" sz="2000"/>
              <a:t>Richardson et al. (2016) </a:t>
            </a:r>
          </a:p>
        </p:txBody>
      </p:sp>
      <p:sp>
        <p:nvSpPr>
          <p:cNvPr id="11" name="TextBox 10">
            <a:extLst>
              <a:ext uri="{FF2B5EF4-FFF2-40B4-BE49-F238E27FC236}">
                <a16:creationId xmlns:a16="http://schemas.microsoft.com/office/drawing/2014/main" id="{3B81D4EA-39AE-1E8D-8A27-2E332D5968D3}"/>
              </a:ext>
            </a:extLst>
          </p:cNvPr>
          <p:cNvSpPr txBox="1"/>
          <p:nvPr/>
        </p:nvSpPr>
        <p:spPr>
          <a:xfrm>
            <a:off x="21580474" y="11047760"/>
            <a:ext cx="2159000" cy="400110"/>
          </a:xfrm>
          <a:prstGeom prst="rect">
            <a:avLst/>
          </a:prstGeom>
          <a:noFill/>
        </p:spPr>
        <p:txBody>
          <a:bodyPr wrap="square" rtlCol="0">
            <a:spAutoFit/>
          </a:bodyPr>
          <a:lstStyle/>
          <a:p>
            <a:r>
              <a:rPr lang="en-US" sz="2000" err="1"/>
              <a:t>Dsilva</a:t>
            </a:r>
            <a:r>
              <a:rPr lang="en-US" sz="2000"/>
              <a:t> et al. 2022</a:t>
            </a:r>
          </a:p>
        </p:txBody>
      </p:sp>
    </p:spTree>
    <p:extLst>
      <p:ext uri="{BB962C8B-B14F-4D97-AF65-F5344CB8AC3E}">
        <p14:creationId xmlns:p14="http://schemas.microsoft.com/office/powerpoint/2010/main" val="330113659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552132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cs typeface="Arial" panose="020B0604020202020204" pitchFamily="34" charset="0"/>
              </a:rPr>
              <a:t>Research Approach</a:t>
            </a:r>
            <a:endParaRPr lang="en-US" sz="440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3F7B4B-2C8B-A243-616E-25D59CDF8609}"/>
              </a:ext>
            </a:extLst>
          </p:cNvPr>
          <p:cNvSpPr txBox="1"/>
          <p:nvPr/>
        </p:nvSpPr>
        <p:spPr>
          <a:xfrm>
            <a:off x="5765074" y="5255534"/>
            <a:ext cx="15797207" cy="1200329"/>
          </a:xfrm>
          <a:prstGeom prst="rect">
            <a:avLst/>
          </a:prstGeom>
          <a:noFill/>
        </p:spPr>
        <p:txBody>
          <a:bodyPr wrap="square" rtlCol="0">
            <a:spAutoFit/>
          </a:bodyPr>
          <a:lstStyle/>
          <a:p>
            <a:endParaRPr lang="en-US"/>
          </a:p>
          <a:p>
            <a:endParaRPr lang="en-US"/>
          </a:p>
        </p:txBody>
      </p:sp>
      <p:sp>
        <p:nvSpPr>
          <p:cNvPr id="4" name="TextBox 3">
            <a:extLst>
              <a:ext uri="{FF2B5EF4-FFF2-40B4-BE49-F238E27FC236}">
                <a16:creationId xmlns:a16="http://schemas.microsoft.com/office/drawing/2014/main" id="{C4438719-1119-E2CB-204A-5C6EF9827446}"/>
              </a:ext>
            </a:extLst>
          </p:cNvPr>
          <p:cNvSpPr txBox="1"/>
          <p:nvPr/>
        </p:nvSpPr>
        <p:spPr>
          <a:xfrm>
            <a:off x="855383" y="1815734"/>
            <a:ext cx="7964152" cy="7848302"/>
          </a:xfrm>
          <a:prstGeom prst="rect">
            <a:avLst/>
          </a:prstGeom>
          <a:noFill/>
        </p:spPr>
        <p:txBody>
          <a:bodyPr wrap="square" rtlCol="0">
            <a:spAutoFit/>
          </a:bodyPr>
          <a:lstStyle/>
          <a:p>
            <a:pPr marL="571500" indent="-571500">
              <a:buFont typeface="Arial" panose="020B0604020202020204" pitchFamily="34" charset="0"/>
              <a:buChar char="•"/>
            </a:pPr>
            <a:r>
              <a:rPr lang="en-US" dirty="0"/>
              <a:t>Spectroscopy</a:t>
            </a:r>
          </a:p>
          <a:p>
            <a:pPr marL="1485946" lvl="1" indent="-571500">
              <a:buFont typeface="Arial" panose="020B0604020202020204" pitchFamily="34" charset="0"/>
              <a:buChar char="•"/>
            </a:pPr>
            <a:r>
              <a:rPr lang="en-US" dirty="0"/>
              <a:t>Data reported by </a:t>
            </a:r>
            <a:r>
              <a:rPr lang="en-US" dirty="0" err="1"/>
              <a:t>Dsilva</a:t>
            </a:r>
            <a:r>
              <a:rPr lang="en-US" dirty="0"/>
              <a:t> et al. (2022)</a:t>
            </a:r>
          </a:p>
          <a:p>
            <a:pPr marL="1485946" lvl="1" indent="-571500">
              <a:buFont typeface="Arial" panose="020B0604020202020204" pitchFamily="34" charset="0"/>
              <a:buChar char="•"/>
            </a:pPr>
            <a:r>
              <a:rPr lang="en-US" dirty="0"/>
              <a:t>Dominican Astronomical Observatory (DAO)</a:t>
            </a:r>
          </a:p>
          <a:p>
            <a:pPr lvl="1"/>
            <a:endParaRPr lang="en-US" dirty="0"/>
          </a:p>
          <a:p>
            <a:pPr marL="571500" indent="-571500">
              <a:buFont typeface="Arial" panose="020B0604020202020204" pitchFamily="34" charset="0"/>
              <a:buChar char="•"/>
            </a:pPr>
            <a:r>
              <a:rPr lang="en-US" dirty="0"/>
              <a:t>Spectral data to measure motion of O star</a:t>
            </a:r>
          </a:p>
          <a:p>
            <a:endParaRPr lang="en-US" dirty="0"/>
          </a:p>
          <a:p>
            <a:pPr marL="571500" indent="-571500">
              <a:buFont typeface="Arial" panose="020B0604020202020204" pitchFamily="34" charset="0"/>
              <a:buChar char="•"/>
            </a:pPr>
            <a:r>
              <a:rPr lang="en-US" dirty="0"/>
              <a:t>Long-baseline optical interferometry </a:t>
            </a:r>
          </a:p>
          <a:p>
            <a:pPr marL="1485946" lvl="1" indent="-571500">
              <a:buFont typeface="Arial" panose="020B0604020202020204" pitchFamily="34" charset="0"/>
              <a:buChar char="•"/>
            </a:pPr>
            <a:r>
              <a:rPr lang="en-US" dirty="0"/>
              <a:t>CHARRA at Mt. Wilson CA</a:t>
            </a:r>
          </a:p>
          <a:p>
            <a:pPr lvl="1"/>
            <a:endParaRPr lang="en-US" dirty="0"/>
          </a:p>
          <a:p>
            <a:pPr marL="571500" indent="-571500">
              <a:buFont typeface="Arial" panose="020B0604020202020204" pitchFamily="34" charset="0"/>
              <a:buChar char="•"/>
            </a:pPr>
            <a:r>
              <a:rPr lang="en-US" dirty="0"/>
              <a:t>Interferometry to determine sum of masses </a:t>
            </a:r>
          </a:p>
        </p:txBody>
      </p:sp>
      <p:grpSp>
        <p:nvGrpSpPr>
          <p:cNvPr id="17" name="Group 16">
            <a:extLst>
              <a:ext uri="{FF2B5EF4-FFF2-40B4-BE49-F238E27FC236}">
                <a16:creationId xmlns:a16="http://schemas.microsoft.com/office/drawing/2014/main" id="{D1D281B5-6BE3-E64D-1938-34FD8D35A1C8}"/>
              </a:ext>
            </a:extLst>
          </p:cNvPr>
          <p:cNvGrpSpPr/>
          <p:nvPr/>
        </p:nvGrpSpPr>
        <p:grpSpPr>
          <a:xfrm>
            <a:off x="16937484" y="3339101"/>
            <a:ext cx="6079815" cy="6233524"/>
            <a:chOff x="14913868" y="1931986"/>
            <a:chExt cx="7416466" cy="7732050"/>
          </a:xfrm>
        </p:grpSpPr>
        <p:grpSp>
          <p:nvGrpSpPr>
            <p:cNvPr id="15" name="Group 14">
              <a:extLst>
                <a:ext uri="{FF2B5EF4-FFF2-40B4-BE49-F238E27FC236}">
                  <a16:creationId xmlns:a16="http://schemas.microsoft.com/office/drawing/2014/main" id="{B818A630-5AE8-4D28-CB69-CA9541F599CC}"/>
                </a:ext>
              </a:extLst>
            </p:cNvPr>
            <p:cNvGrpSpPr/>
            <p:nvPr/>
          </p:nvGrpSpPr>
          <p:grpSpPr>
            <a:xfrm>
              <a:off x="14913868" y="2498016"/>
              <a:ext cx="7416466" cy="6715364"/>
              <a:chOff x="10740906" y="1170531"/>
              <a:chExt cx="4422097" cy="3845801"/>
            </a:xfrm>
          </p:grpSpPr>
          <p:pic>
            <p:nvPicPr>
              <p:cNvPr id="10" name="Picture 9">
                <a:extLst>
                  <a:ext uri="{FF2B5EF4-FFF2-40B4-BE49-F238E27FC236}">
                    <a16:creationId xmlns:a16="http://schemas.microsoft.com/office/drawing/2014/main" id="{80E11FC4-5173-AFCA-8D0F-192B9108A9CC}"/>
                  </a:ext>
                </a:extLst>
              </p:cNvPr>
              <p:cNvPicPr>
                <a:picLocks noChangeAspect="1"/>
              </p:cNvPicPr>
              <p:nvPr/>
            </p:nvPicPr>
            <p:blipFill>
              <a:blip r:embed="rId4"/>
              <a:stretch>
                <a:fillRect/>
              </a:stretch>
            </p:blipFill>
            <p:spPr>
              <a:xfrm>
                <a:off x="11543503" y="1170531"/>
                <a:ext cx="3060700" cy="1143000"/>
              </a:xfrm>
              <a:prstGeom prst="rect">
                <a:avLst/>
              </a:prstGeom>
            </p:spPr>
          </p:pic>
          <p:pic>
            <p:nvPicPr>
              <p:cNvPr id="12" name="Picture 11" descr="Text&#10;&#10;Description automatically generated">
                <a:extLst>
                  <a:ext uri="{FF2B5EF4-FFF2-40B4-BE49-F238E27FC236}">
                    <a16:creationId xmlns:a16="http://schemas.microsoft.com/office/drawing/2014/main" id="{15E677CE-EEFA-EE6A-87F7-A85704D1F769}"/>
                  </a:ext>
                </a:extLst>
              </p:cNvPr>
              <p:cNvPicPr>
                <a:picLocks noChangeAspect="1"/>
              </p:cNvPicPr>
              <p:nvPr/>
            </p:nvPicPr>
            <p:blipFill>
              <a:blip r:embed="rId5"/>
              <a:stretch>
                <a:fillRect/>
              </a:stretch>
            </p:blipFill>
            <p:spPr>
              <a:xfrm>
                <a:off x="10984703" y="2186188"/>
                <a:ext cx="4178300" cy="1206500"/>
              </a:xfrm>
              <a:prstGeom prst="rect">
                <a:avLst/>
              </a:prstGeom>
            </p:spPr>
          </p:pic>
          <p:pic>
            <p:nvPicPr>
              <p:cNvPr id="14" name="Picture 13">
                <a:extLst>
                  <a:ext uri="{FF2B5EF4-FFF2-40B4-BE49-F238E27FC236}">
                    <a16:creationId xmlns:a16="http://schemas.microsoft.com/office/drawing/2014/main" id="{B1F8B22A-EAE5-27A1-512A-CAA4FD6ACFCF}"/>
                  </a:ext>
                </a:extLst>
              </p:cNvPr>
              <p:cNvPicPr>
                <a:picLocks noChangeAspect="1"/>
              </p:cNvPicPr>
              <p:nvPr/>
            </p:nvPicPr>
            <p:blipFill>
              <a:blip r:embed="rId6"/>
              <a:stretch>
                <a:fillRect/>
              </a:stretch>
            </p:blipFill>
            <p:spPr>
              <a:xfrm>
                <a:off x="10740906" y="3225632"/>
                <a:ext cx="4089400" cy="1790700"/>
              </a:xfrm>
              <a:prstGeom prst="rect">
                <a:avLst/>
              </a:prstGeom>
            </p:spPr>
          </p:pic>
        </p:grpSp>
        <p:sp>
          <p:nvSpPr>
            <p:cNvPr id="16" name="Rounded Rectangle 15">
              <a:extLst>
                <a:ext uri="{FF2B5EF4-FFF2-40B4-BE49-F238E27FC236}">
                  <a16:creationId xmlns:a16="http://schemas.microsoft.com/office/drawing/2014/main" id="{9660B8DB-39FD-D307-F099-7EFF85609CEE}"/>
                </a:ext>
              </a:extLst>
            </p:cNvPr>
            <p:cNvSpPr/>
            <p:nvPr/>
          </p:nvSpPr>
          <p:spPr>
            <a:xfrm>
              <a:off x="15322749" y="1931986"/>
              <a:ext cx="7007585" cy="77320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CHARA array - Wikipedia">
            <a:extLst>
              <a:ext uri="{FF2B5EF4-FFF2-40B4-BE49-F238E27FC236}">
                <a16:creationId xmlns:a16="http://schemas.microsoft.com/office/drawing/2014/main" id="{6C1212B7-39AD-A035-7913-9ACD9F5F65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4470" y="6121671"/>
            <a:ext cx="5622399" cy="6966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ectroscopy | ESO">
            <a:extLst>
              <a:ext uri="{FF2B5EF4-FFF2-40B4-BE49-F238E27FC236}">
                <a16:creationId xmlns:a16="http://schemas.microsoft.com/office/drawing/2014/main" id="{2AE27BE8-2B17-6280-0479-C5613BB4B9F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045" t="-669" r="8759" b="669"/>
          <a:stretch/>
        </p:blipFill>
        <p:spPr bwMode="auto">
          <a:xfrm>
            <a:off x="10706555" y="785811"/>
            <a:ext cx="5111100" cy="48954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243075A-D492-4EDB-0B65-6BBD10C2BB6A}"/>
              </a:ext>
            </a:extLst>
          </p:cNvPr>
          <p:cNvSpPr txBox="1"/>
          <p:nvPr/>
        </p:nvSpPr>
        <p:spPr>
          <a:xfrm>
            <a:off x="10755747" y="5597549"/>
            <a:ext cx="5198807" cy="400110"/>
          </a:xfrm>
          <a:prstGeom prst="rect">
            <a:avLst/>
          </a:prstGeom>
          <a:noFill/>
        </p:spPr>
        <p:txBody>
          <a:bodyPr wrap="square">
            <a:spAutoFit/>
          </a:bodyPr>
          <a:lstStyle/>
          <a:p>
            <a:r>
              <a:rPr lang="en-US" sz="2000" b="0" u="none" strike="noStrike" dirty="0">
                <a:solidFill>
                  <a:srgbClr val="333333"/>
                </a:solidFill>
                <a:effectLst/>
                <a:latin typeface="Helvetica" pitchFamily="2" charset="0"/>
              </a:rPr>
              <a:t>Illustration of a spectrum taken by </a:t>
            </a:r>
            <a:r>
              <a:rPr lang="en-US" sz="2000" b="0" u="none" strike="noStrike" dirty="0">
                <a:solidFill>
                  <a:srgbClr val="428BCA"/>
                </a:solidFill>
                <a:effectLst/>
                <a:latin typeface="Helvetica" pitchFamily="2" charset="0"/>
                <a:hlinkClick r:id="rId9"/>
              </a:rPr>
              <a:t>X-shooter</a:t>
            </a:r>
            <a:endParaRPr lang="en-US" sz="2000" dirty="0">
              <a:latin typeface="Helvetica" pitchFamily="2" charset="0"/>
            </a:endParaRPr>
          </a:p>
        </p:txBody>
      </p:sp>
      <p:sp>
        <p:nvSpPr>
          <p:cNvPr id="20" name="TextBox 19">
            <a:extLst>
              <a:ext uri="{FF2B5EF4-FFF2-40B4-BE49-F238E27FC236}">
                <a16:creationId xmlns:a16="http://schemas.microsoft.com/office/drawing/2014/main" id="{907E039E-9ACF-7AD8-B14D-50E70E5B4B5A}"/>
              </a:ext>
            </a:extLst>
          </p:cNvPr>
          <p:cNvSpPr txBox="1"/>
          <p:nvPr/>
        </p:nvSpPr>
        <p:spPr>
          <a:xfrm>
            <a:off x="12193587" y="13008149"/>
            <a:ext cx="4208069" cy="400110"/>
          </a:xfrm>
          <a:prstGeom prst="rect">
            <a:avLst/>
          </a:prstGeom>
          <a:noFill/>
        </p:spPr>
        <p:txBody>
          <a:bodyPr wrap="square" rtlCol="0">
            <a:spAutoFit/>
          </a:bodyPr>
          <a:lstStyle/>
          <a:p>
            <a:r>
              <a:rPr lang="en-US" sz="2000" dirty="0">
                <a:latin typeface="Helvetica" pitchFamily="2" charset="0"/>
              </a:rPr>
              <a:t>Credit: Mount Wilson Observatory</a:t>
            </a:r>
          </a:p>
        </p:txBody>
      </p:sp>
    </p:spTree>
    <p:extLst>
      <p:ext uri="{BB962C8B-B14F-4D97-AF65-F5344CB8AC3E}">
        <p14:creationId xmlns:p14="http://schemas.microsoft.com/office/powerpoint/2010/main" val="272419881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3606799"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cs typeface="Arial" panose="020B0604020202020204" pitchFamily="34" charset="0"/>
              </a:rPr>
              <a:t>Current Data</a:t>
            </a:r>
            <a:endParaRPr lang="en-US" sz="4400">
              <a:solidFill>
                <a:schemeClr val="tx1">
                  <a:lumMod val="75000"/>
                  <a:lumOff val="25000"/>
                </a:schemeClr>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5942D4F9-4EED-12A8-37B9-75A9C2951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22" y="6641077"/>
            <a:ext cx="9693042" cy="6273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DA191E1-E035-B578-D91F-CBEB673E6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3588" y="1358898"/>
            <a:ext cx="8906696" cy="66065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88750EA-9304-64C4-B51E-EC1E605A01FD}"/>
              </a:ext>
            </a:extLst>
          </p:cNvPr>
          <p:cNvGrpSpPr/>
          <p:nvPr/>
        </p:nvGrpSpPr>
        <p:grpSpPr>
          <a:xfrm>
            <a:off x="689821" y="1532721"/>
            <a:ext cx="9693043" cy="4897458"/>
            <a:chOff x="747432" y="3549083"/>
            <a:chExt cx="7429500" cy="4136003"/>
          </a:xfrm>
        </p:grpSpPr>
        <p:pic>
          <p:nvPicPr>
            <p:cNvPr id="1026" name="Picture 2">
              <a:extLst>
                <a:ext uri="{FF2B5EF4-FFF2-40B4-BE49-F238E27FC236}">
                  <a16:creationId xmlns:a16="http://schemas.microsoft.com/office/drawing/2014/main" id="{39EFCFFA-189C-0674-44E1-4FF725CA9E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9077"/>
            <a:stretch/>
          </p:blipFill>
          <p:spPr bwMode="auto">
            <a:xfrm>
              <a:off x="747432" y="4180114"/>
              <a:ext cx="7429500" cy="35049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17BF399-310D-9E38-0CEF-E61892F41F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 b="89037"/>
            <a:stretch/>
          </p:blipFill>
          <p:spPr bwMode="auto">
            <a:xfrm>
              <a:off x="747432" y="3549083"/>
              <a:ext cx="7429500" cy="631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540376-7867-A8D1-82C1-4A35860BE483}"/>
                </a:ext>
              </a:extLst>
            </p:cNvPr>
            <p:cNvSpPr/>
            <p:nvPr/>
          </p:nvSpPr>
          <p:spPr>
            <a:xfrm>
              <a:off x="902643" y="3734028"/>
              <a:ext cx="587828" cy="446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Chart, scatter chart&#10;&#10;Description automatically generated">
            <a:extLst>
              <a:ext uri="{FF2B5EF4-FFF2-40B4-BE49-F238E27FC236}">
                <a16:creationId xmlns:a16="http://schemas.microsoft.com/office/drawing/2014/main" id="{52DE58FF-FBD1-4C8D-02D1-486307D0288C}"/>
              </a:ext>
            </a:extLst>
          </p:cNvPr>
          <p:cNvPicPr>
            <a:picLocks noChangeAspect="1"/>
          </p:cNvPicPr>
          <p:nvPr/>
        </p:nvPicPr>
        <p:blipFill rotWithShape="1">
          <a:blip r:embed="rId7"/>
          <a:srcRect l="2902" t="5528" b="2556"/>
          <a:stretch/>
        </p:blipFill>
        <p:spPr>
          <a:xfrm>
            <a:off x="12193587" y="8455269"/>
            <a:ext cx="8906697" cy="4670822"/>
          </a:xfrm>
          <a:prstGeom prst="rect">
            <a:avLst/>
          </a:prstGeom>
        </p:spPr>
      </p:pic>
    </p:spTree>
    <p:extLst>
      <p:ext uri="{BB962C8B-B14F-4D97-AF65-F5344CB8AC3E}">
        <p14:creationId xmlns:p14="http://schemas.microsoft.com/office/powerpoint/2010/main" val="2310919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solidFill>
              <a:srgbClr val="02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363537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Future Steps</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5287401-705F-3E80-4A25-663BBE4B762D}"/>
              </a:ext>
            </a:extLst>
          </p:cNvPr>
          <p:cNvPicPr>
            <a:picLocks noChangeAspect="1"/>
          </p:cNvPicPr>
          <p:nvPr/>
        </p:nvPicPr>
        <p:blipFill>
          <a:blip r:embed="rId4"/>
          <a:stretch>
            <a:fillRect/>
          </a:stretch>
        </p:blipFill>
        <p:spPr>
          <a:xfrm>
            <a:off x="10487023" y="12618683"/>
            <a:ext cx="3413126" cy="1097317"/>
          </a:xfrm>
          <a:prstGeom prst="rect">
            <a:avLst/>
          </a:prstGeom>
          <a:noFill/>
          <a:effectLst>
            <a:innerShdw blurRad="1270000">
              <a:srgbClr val="02539C"/>
            </a:innerShdw>
          </a:effectLst>
        </p:spPr>
      </p:pic>
      <p:pic>
        <p:nvPicPr>
          <p:cNvPr id="6146" name="Picture 2" descr="Lecture 13: Binary Star Systems">
            <a:extLst>
              <a:ext uri="{FF2B5EF4-FFF2-40B4-BE49-F238E27FC236}">
                <a16:creationId xmlns:a16="http://schemas.microsoft.com/office/drawing/2014/main" id="{70B24CEB-68D2-F523-E112-C4EDD5374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7970" y="785810"/>
            <a:ext cx="10283131" cy="55971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ecture 13: Binary Star Systems">
            <a:extLst>
              <a:ext uri="{FF2B5EF4-FFF2-40B4-BE49-F238E27FC236}">
                <a16:creationId xmlns:a16="http://schemas.microsoft.com/office/drawing/2014/main" id="{3B49BA4E-D12E-C58A-6FDF-E63CCAE3AB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4" r="2416"/>
          <a:stretch/>
        </p:blipFill>
        <p:spPr bwMode="auto">
          <a:xfrm>
            <a:off x="12804988" y="6980273"/>
            <a:ext cx="8329093" cy="5463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7491B2-9127-DD6E-42F1-76C7328B84CC}"/>
              </a:ext>
            </a:extLst>
          </p:cNvPr>
          <p:cNvSpPr txBox="1"/>
          <p:nvPr/>
        </p:nvSpPr>
        <p:spPr>
          <a:xfrm>
            <a:off x="1061884" y="2455958"/>
            <a:ext cx="7787148" cy="4524315"/>
          </a:xfrm>
          <a:prstGeom prst="rect">
            <a:avLst/>
          </a:prstGeom>
          <a:noFill/>
        </p:spPr>
        <p:txBody>
          <a:bodyPr wrap="square" rtlCol="0">
            <a:spAutoFit/>
          </a:bodyPr>
          <a:lstStyle/>
          <a:p>
            <a:pPr marL="571500" indent="-571500">
              <a:buFont typeface="Arial" panose="020B0604020202020204" pitchFamily="34" charset="0"/>
              <a:buChar char="•"/>
            </a:pPr>
            <a:r>
              <a:rPr lang="en-US" dirty="0"/>
              <a:t>Analyze DAO Data</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Calculate mass ratio of stars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Determine Visual orbit of the system</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Calculate the sum of the masses</a:t>
            </a:r>
          </a:p>
          <a:p>
            <a:pPr marL="571500" indent="-571500">
              <a:buFont typeface="Arial" panose="020B0604020202020204" pitchFamily="34" charset="0"/>
              <a:buChar char="•"/>
            </a:pPr>
            <a:endParaRPr lang="en-US" dirty="0"/>
          </a:p>
        </p:txBody>
      </p:sp>
      <p:pic>
        <p:nvPicPr>
          <p:cNvPr id="6154" name="Picture 10" descr="This image provided by NASA shows the star Wolf-Rayet 124, center, captured by the James Webb Space Telescope in June 2022. A surrounding nebula is made of material cast off from the aging star in random ejections, and from dust produced in the ensuing turbulence. The telescope captured the rare and fleeting phase of the star on the cusp of death.">
            <a:extLst>
              <a:ext uri="{FF2B5EF4-FFF2-40B4-BE49-F238E27FC236}">
                <a16:creationId xmlns:a16="http://schemas.microsoft.com/office/drawing/2014/main" id="{5F32290B-B711-A56C-A2B2-949442B80A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74" r="4900"/>
          <a:stretch/>
        </p:blipFill>
        <p:spPr bwMode="auto">
          <a:xfrm>
            <a:off x="1061884" y="6581651"/>
            <a:ext cx="8329093" cy="6261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E2ED8E-07E0-FC9F-DFC4-A3A363BD644B}"/>
              </a:ext>
            </a:extLst>
          </p:cNvPr>
          <p:cNvSpPr txBox="1"/>
          <p:nvPr/>
        </p:nvSpPr>
        <p:spPr>
          <a:xfrm>
            <a:off x="5679285" y="12845732"/>
            <a:ext cx="4807738" cy="400110"/>
          </a:xfrm>
          <a:prstGeom prst="rect">
            <a:avLst/>
          </a:prstGeom>
          <a:noFill/>
        </p:spPr>
        <p:txBody>
          <a:bodyPr wrap="square" rtlCol="0">
            <a:spAutoFit/>
          </a:bodyPr>
          <a:lstStyle/>
          <a:p>
            <a:r>
              <a:rPr lang="en-US" sz="2000" dirty="0">
                <a:latin typeface="Helvetica" pitchFamily="2" charset="0"/>
              </a:rPr>
              <a:t>WR 124 Credit: JWST &amp; NASA</a:t>
            </a:r>
          </a:p>
        </p:txBody>
      </p:sp>
      <p:sp>
        <p:nvSpPr>
          <p:cNvPr id="11" name="TextBox 10">
            <a:extLst>
              <a:ext uri="{FF2B5EF4-FFF2-40B4-BE49-F238E27FC236}">
                <a16:creationId xmlns:a16="http://schemas.microsoft.com/office/drawing/2014/main" id="{AFC1F36F-CD19-DCB1-67B3-79DCB4BB1FD3}"/>
              </a:ext>
            </a:extLst>
          </p:cNvPr>
          <p:cNvSpPr txBox="1"/>
          <p:nvPr/>
        </p:nvSpPr>
        <p:spPr>
          <a:xfrm>
            <a:off x="13118690" y="6357456"/>
            <a:ext cx="12196916" cy="400110"/>
          </a:xfrm>
          <a:prstGeom prst="rect">
            <a:avLst/>
          </a:prstGeom>
          <a:noFill/>
        </p:spPr>
        <p:txBody>
          <a:bodyPr wrap="square">
            <a:spAutoFit/>
          </a:bodyPr>
          <a:lstStyle/>
          <a:p>
            <a:r>
              <a:rPr lang="en-US" sz="2000" dirty="0">
                <a:latin typeface="Helvetica" pitchFamily="2" charset="0"/>
              </a:rPr>
              <a:t>https://</a:t>
            </a:r>
            <a:r>
              <a:rPr lang="en-US" sz="2000" dirty="0" err="1">
                <a:latin typeface="Helvetica" pitchFamily="2" charset="0"/>
              </a:rPr>
              <a:t>sites.ualberta.ca</a:t>
            </a:r>
            <a:r>
              <a:rPr lang="en-US" sz="2000" dirty="0">
                <a:latin typeface="Helvetica" pitchFamily="2" charset="0"/>
              </a:rPr>
              <a:t>/~</a:t>
            </a:r>
            <a:r>
              <a:rPr lang="en-US" sz="2000" dirty="0" err="1">
                <a:latin typeface="Helvetica" pitchFamily="2" charset="0"/>
              </a:rPr>
              <a:t>pogosyan</a:t>
            </a:r>
            <a:r>
              <a:rPr lang="en-US" sz="2000" dirty="0">
                <a:latin typeface="Helvetica" pitchFamily="2" charset="0"/>
              </a:rPr>
              <a:t>/teaching/ASTRO_122/lect13/lecture13.html</a:t>
            </a:r>
          </a:p>
        </p:txBody>
      </p:sp>
    </p:spTree>
    <p:extLst>
      <p:ext uri="{BB962C8B-B14F-4D97-AF65-F5344CB8AC3E}">
        <p14:creationId xmlns:p14="http://schemas.microsoft.com/office/powerpoint/2010/main" val="2758218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solidFill>
              <a:srgbClr val="025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855383" y="401090"/>
            <a:ext cx="3635374"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References</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5287401-705F-3E80-4A25-663BBE4B762D}"/>
              </a:ext>
            </a:extLst>
          </p:cNvPr>
          <p:cNvPicPr>
            <a:picLocks noChangeAspect="1"/>
          </p:cNvPicPr>
          <p:nvPr/>
        </p:nvPicPr>
        <p:blipFill>
          <a:blip r:embed="rId4"/>
          <a:stretch>
            <a:fillRect/>
          </a:stretch>
        </p:blipFill>
        <p:spPr>
          <a:xfrm>
            <a:off x="10487023" y="12618683"/>
            <a:ext cx="3413126" cy="1097317"/>
          </a:xfrm>
          <a:prstGeom prst="rect">
            <a:avLst/>
          </a:prstGeom>
          <a:noFill/>
          <a:effectLst>
            <a:innerShdw blurRad="1270000">
              <a:srgbClr val="02539C"/>
            </a:innerShdw>
          </a:effectLst>
        </p:spPr>
      </p:pic>
      <p:sp>
        <p:nvSpPr>
          <p:cNvPr id="10" name="TextBox 9">
            <a:extLst>
              <a:ext uri="{FF2B5EF4-FFF2-40B4-BE49-F238E27FC236}">
                <a16:creationId xmlns:a16="http://schemas.microsoft.com/office/drawing/2014/main" id="{FCBF48BE-E1D0-4991-E5AC-5DA02A59F1A4}"/>
              </a:ext>
            </a:extLst>
          </p:cNvPr>
          <p:cNvSpPr txBox="1"/>
          <p:nvPr/>
        </p:nvSpPr>
        <p:spPr>
          <a:xfrm>
            <a:off x="543149" y="1170531"/>
            <a:ext cx="21712518" cy="10926068"/>
          </a:xfrm>
          <a:prstGeom prst="rect">
            <a:avLst/>
          </a:prstGeom>
          <a:noFill/>
        </p:spPr>
        <p:txBody>
          <a:bodyPr wrap="square">
            <a:spAutoFit/>
          </a:bodyPr>
          <a:lstStyle/>
          <a:p>
            <a:r>
              <a:rPr lang="en-US" sz="2200" b="1" dirty="0">
                <a:effectLst/>
                <a:latin typeface="Helvetica" pitchFamily="2" charset="0"/>
              </a:rPr>
              <a:t>Exploring the influence of different velocity fields on Wolf-Rayet star spectra </a:t>
            </a:r>
            <a:endParaRPr lang="en-US" sz="2200" dirty="0">
              <a:latin typeface="Helvetica" pitchFamily="2" charset="0"/>
            </a:endParaRPr>
          </a:p>
          <a:p>
            <a:pPr algn="l" rtl="0">
              <a:spcBef>
                <a:spcPts val="0"/>
              </a:spcBef>
              <a:spcAft>
                <a:spcPts val="0"/>
              </a:spcAft>
            </a:pPr>
            <a:r>
              <a:rPr lang="en-US" sz="2200" b="0" i="0" u="none" strike="noStrike" dirty="0">
                <a:effectLst/>
                <a:latin typeface="Helvetica" pitchFamily="2" charset="0"/>
              </a:rPr>
              <a:t>Lefever et al. 2023</a:t>
            </a:r>
          </a:p>
          <a:p>
            <a:r>
              <a:rPr lang="en-US" sz="2200" b="0" i="0" u="none" strike="noStrike" dirty="0">
                <a:effectLst/>
                <a:latin typeface="Helvetica" pitchFamily="2" charset="0"/>
              </a:rPr>
              <a:t>​​</a:t>
            </a:r>
            <a:r>
              <a:rPr lang="en-US" sz="2200" b="0" i="0" u="sng" strike="noStrike" dirty="0">
                <a:solidFill>
                  <a:srgbClr val="0563C1"/>
                </a:solidFill>
                <a:effectLst/>
                <a:latin typeface="Helvetica" pitchFamily="2" charset="0"/>
                <a:hlinkClick r:id="rId5">
                  <a:extLst>
                    <a:ext uri="{A12FA001-AC4F-418D-AE19-62706E023703}">
                      <ahyp:hlinkClr xmlns:ahyp="http://schemas.microsoft.com/office/drawing/2018/hyperlinkcolor" val="tx"/>
                    </a:ext>
                  </a:extLst>
                </a:hlinkClick>
              </a:rPr>
              <a:t>https://ui.adsabs.harvard.edu/search/q=Hainich&amp;sort=date%20desc%2C%20bibcode%20desc&amp;p_=</a:t>
            </a:r>
            <a:r>
              <a:rPr lang="en-US" sz="2200" b="0" i="0" u="sng" strike="noStrike" dirty="0">
                <a:effectLst/>
                <a:latin typeface="Helvetica" pitchFamily="2" charset="0"/>
                <a:hlinkClick r:id="rId5">
                  <a:extLst>
                    <a:ext uri="{A12FA001-AC4F-418D-AE19-62706E023703}">
                      <ahyp:hlinkClr xmlns:ahyp="http://schemas.microsoft.com/office/drawing/2018/hyperlinkcolor" val="tx"/>
                    </a:ext>
                  </a:extLst>
                </a:hlinkClick>
              </a:rPr>
              <a:t>0</a:t>
            </a:r>
            <a:endParaRPr lang="en-US" sz="2200" b="0" i="0" u="sng" strike="noStrike" dirty="0">
              <a:effectLst/>
              <a:latin typeface="Helvetica" pitchFamily="2" charset="0"/>
            </a:endParaRPr>
          </a:p>
          <a:p>
            <a:endParaRPr lang="en-US" sz="2200" u="sng" dirty="0">
              <a:latin typeface="Helvetica" pitchFamily="2" charset="0"/>
            </a:endParaRPr>
          </a:p>
          <a:p>
            <a:r>
              <a:rPr lang="en-US" sz="2200" b="1" i="0" u="none" strike="noStrike" dirty="0">
                <a:effectLst/>
                <a:latin typeface="Helvetica" pitchFamily="2" charset="0"/>
              </a:rPr>
              <a:t>Helium and nitrogen enrichment in massive main-sequence stars: mechanisms and implications for the origin of WNL stars</a:t>
            </a:r>
            <a:endParaRPr lang="en-US" sz="2200" b="1" i="0" u="sng" strike="noStrike" dirty="0">
              <a:effectLst/>
              <a:latin typeface="Helvetica" pitchFamily="2" charset="0"/>
            </a:endParaRPr>
          </a:p>
          <a:p>
            <a:pPr algn="l" rtl="0">
              <a:spcBef>
                <a:spcPts val="0"/>
              </a:spcBef>
              <a:spcAft>
                <a:spcPts val="0"/>
              </a:spcAft>
            </a:pPr>
            <a:r>
              <a:rPr lang="en-US" sz="2200" b="0" i="0" u="none" strike="noStrike" dirty="0">
                <a:effectLst/>
                <a:latin typeface="Helvetica" pitchFamily="2" charset="0"/>
              </a:rPr>
              <a:t>Roy et al. 2020</a:t>
            </a:r>
          </a:p>
          <a:p>
            <a:pPr algn="l" rtl="0">
              <a:spcBef>
                <a:spcPts val="0"/>
              </a:spcBef>
              <a:spcAft>
                <a:spcPts val="0"/>
              </a:spcAft>
            </a:pPr>
            <a:r>
              <a:rPr lang="en-US" sz="2200" b="0" i="0" u="sng" strike="noStrike" dirty="0">
                <a:effectLst/>
                <a:latin typeface="Helvetica" pitchFamily="2" charset="0"/>
                <a:hlinkClick r:id="rId6">
                  <a:extLst>
                    <a:ext uri="{A12FA001-AC4F-418D-AE19-62706E023703}">
                      <ahyp:hlinkClr xmlns:ahyp="http://schemas.microsoft.com/office/drawing/2018/hyperlinkcolor" val="tx"/>
                    </a:ext>
                  </a:extLst>
                </a:hlinkClick>
              </a:rPr>
              <a:t>https://academic.oup.com/mnras/article/494/3/3861/5815093</a:t>
            </a:r>
            <a:endParaRPr lang="en-US" sz="2200" b="0" i="0" u="none" strike="noStrike" dirty="0">
              <a:effectLst/>
              <a:latin typeface="Helvetica" pitchFamily="2" charset="0"/>
            </a:endParaRPr>
          </a:p>
          <a:p>
            <a:br>
              <a:rPr lang="en-US" sz="2200" b="0" i="0" u="none" strike="noStrike" dirty="0">
                <a:effectLst/>
                <a:latin typeface="Helvetica" pitchFamily="2" charset="0"/>
              </a:rPr>
            </a:br>
            <a:br>
              <a:rPr lang="en-US" sz="2200" dirty="0">
                <a:latin typeface="Helvetica" pitchFamily="2" charset="0"/>
              </a:rPr>
            </a:br>
            <a:r>
              <a:rPr lang="en-US" sz="2200" b="1" i="0" u="none" strike="noStrike" dirty="0">
                <a:effectLst/>
                <a:latin typeface="Helvetica" pitchFamily="2" charset="0"/>
              </a:rPr>
              <a:t>Line luminosities of Galactic and </a:t>
            </a:r>
            <a:r>
              <a:rPr lang="en-US" sz="2200" b="1" i="0" u="none" strike="noStrike" dirty="0" err="1">
                <a:effectLst/>
                <a:latin typeface="Helvetica" pitchFamily="2" charset="0"/>
              </a:rPr>
              <a:t>Magellanic</a:t>
            </a:r>
            <a:r>
              <a:rPr lang="en-US" sz="2200" b="1" i="0" u="none" strike="noStrike" dirty="0">
                <a:effectLst/>
                <a:latin typeface="Helvetica" pitchFamily="2" charset="0"/>
              </a:rPr>
              <a:t> Cloud Wolf-Rayet stars</a:t>
            </a:r>
          </a:p>
          <a:p>
            <a:pPr algn="l" rtl="0">
              <a:spcBef>
                <a:spcPts val="0"/>
              </a:spcBef>
              <a:spcAft>
                <a:spcPts val="0"/>
              </a:spcAft>
            </a:pPr>
            <a:r>
              <a:rPr lang="en-US" sz="2200" b="0" i="0" u="none" strike="noStrike" dirty="0">
                <a:effectLst/>
                <a:latin typeface="Helvetica" pitchFamily="2" charset="0"/>
              </a:rPr>
              <a:t>Crowther et al. 2022</a:t>
            </a:r>
          </a:p>
          <a:p>
            <a:pPr algn="l" rtl="0">
              <a:spcBef>
                <a:spcPts val="0"/>
              </a:spcBef>
              <a:spcAft>
                <a:spcPts val="0"/>
              </a:spcAft>
            </a:pPr>
            <a:r>
              <a:rPr lang="en-US" sz="2200" b="0" i="0" u="sng" strike="noStrike" dirty="0">
                <a:effectLst/>
                <a:latin typeface="Helvetica" pitchFamily="2" charset="0"/>
                <a:hlinkClick r:id="rId7">
                  <a:extLst>
                    <a:ext uri="{A12FA001-AC4F-418D-AE19-62706E023703}">
                      <ahyp:hlinkClr xmlns:ahyp="http://schemas.microsoft.com/office/drawing/2018/hyperlinkcolor" val="tx"/>
                    </a:ext>
                  </a:extLst>
                </a:hlinkClick>
              </a:rPr>
              <a:t>https://ui.adsabs.harvard.edu/abs/2023MNRAS.521..585C/abstract</a:t>
            </a:r>
            <a:endParaRPr lang="en-US" sz="2200" b="0" i="0" u="none" strike="noStrike" dirty="0">
              <a:effectLst/>
              <a:latin typeface="Helvetica" pitchFamily="2" charset="0"/>
            </a:endParaRPr>
          </a:p>
          <a:p>
            <a:br>
              <a:rPr lang="en-US" sz="2200" dirty="0">
                <a:latin typeface="Helvetica" pitchFamily="2" charset="0"/>
              </a:rPr>
            </a:br>
            <a:r>
              <a:rPr lang="en-US" sz="2200" b="1" dirty="0">
                <a:effectLst/>
                <a:latin typeface="Helvetica" pitchFamily="2" charset="0"/>
              </a:rPr>
              <a:t>A spectroscopic multiplicity survey of Galactic Wolf-Rayet stars </a:t>
            </a:r>
            <a:endParaRPr lang="en-US" sz="2200" dirty="0">
              <a:latin typeface="Helvetica" pitchFamily="2" charset="0"/>
            </a:endParaRPr>
          </a:p>
          <a:p>
            <a:pPr algn="l" rtl="0">
              <a:spcBef>
                <a:spcPts val="0"/>
              </a:spcBef>
              <a:spcAft>
                <a:spcPts val="0"/>
              </a:spcAft>
            </a:pPr>
            <a:r>
              <a:rPr lang="en-US" sz="2200" dirty="0" err="1">
                <a:latin typeface="Helvetica" pitchFamily="2" charset="0"/>
              </a:rPr>
              <a:t>Dsilva</a:t>
            </a:r>
            <a:r>
              <a:rPr lang="en-US" sz="2200" dirty="0">
                <a:latin typeface="Helvetica" pitchFamily="2" charset="0"/>
              </a:rPr>
              <a:t> et al. 2022</a:t>
            </a:r>
          </a:p>
          <a:p>
            <a:pPr algn="l" rtl="0">
              <a:spcBef>
                <a:spcPts val="0"/>
              </a:spcBef>
              <a:spcAft>
                <a:spcPts val="0"/>
              </a:spcAft>
            </a:pPr>
            <a:r>
              <a:rPr lang="en-US" sz="2200" dirty="0">
                <a:latin typeface="Helvetica" pitchFamily="2" charset="0"/>
                <a:hlinkClick r:id="rId8">
                  <a:extLst>
                    <a:ext uri="{A12FA001-AC4F-418D-AE19-62706E023703}">
                      <ahyp:hlinkClr xmlns:ahyp="http://schemas.microsoft.com/office/drawing/2018/hyperlinkcolor" val="tx"/>
                    </a:ext>
                  </a:extLst>
                </a:hlinkClick>
              </a:rPr>
              <a:t>https://www.aanda.org/articles/aa/pdf/2022/08/aa42729-21.pdf</a:t>
            </a:r>
            <a:endParaRPr lang="en-US" sz="2200" dirty="0">
              <a:latin typeface="Helvetica" pitchFamily="2" charset="0"/>
            </a:endParaRPr>
          </a:p>
          <a:p>
            <a:pPr algn="l" rtl="0">
              <a:spcBef>
                <a:spcPts val="0"/>
              </a:spcBef>
              <a:spcAft>
                <a:spcPts val="0"/>
              </a:spcAft>
            </a:pPr>
            <a:endParaRPr lang="en-US" sz="2200" dirty="0">
              <a:latin typeface="Helvetica" pitchFamily="2" charset="0"/>
            </a:endParaRPr>
          </a:p>
          <a:p>
            <a:r>
              <a:rPr lang="en-US" sz="2200" b="1" i="0" u="none" strike="noStrike" dirty="0">
                <a:effectLst/>
                <a:latin typeface="Helvetica" pitchFamily="2" charset="0"/>
              </a:rPr>
              <a:t>The CHARA Array resolves the long-period Wolf-Rayet binaries WR 137 and WR 138</a:t>
            </a:r>
            <a:endParaRPr lang="en-US" sz="2200" b="1" dirty="0">
              <a:latin typeface="Helvetica" pitchFamily="2" charset="0"/>
            </a:endParaRPr>
          </a:p>
          <a:p>
            <a:pPr algn="l" rtl="0">
              <a:spcBef>
                <a:spcPts val="0"/>
              </a:spcBef>
              <a:spcAft>
                <a:spcPts val="0"/>
              </a:spcAft>
            </a:pPr>
            <a:r>
              <a:rPr lang="en-US" sz="2200" dirty="0">
                <a:latin typeface="Helvetica" pitchFamily="2" charset="0"/>
              </a:rPr>
              <a:t>Richardson et al. 2016</a:t>
            </a:r>
          </a:p>
          <a:p>
            <a:pPr algn="l" rtl="0">
              <a:spcBef>
                <a:spcPts val="0"/>
              </a:spcBef>
              <a:spcAft>
                <a:spcPts val="0"/>
              </a:spcAft>
            </a:pPr>
            <a:r>
              <a:rPr lang="en-US" sz="2200" u="sng" dirty="0">
                <a:latin typeface="Helvetica" pitchFamily="2" charset="0"/>
              </a:rPr>
              <a:t>https://</a:t>
            </a:r>
            <a:r>
              <a:rPr lang="en-US" sz="2200" u="sng" dirty="0" err="1">
                <a:latin typeface="Helvetica" pitchFamily="2" charset="0"/>
              </a:rPr>
              <a:t>watermark.silverchair.com</a:t>
            </a:r>
            <a:r>
              <a:rPr lang="en-US" sz="2200" u="sng" dirty="0">
                <a:latin typeface="Helvetica" pitchFamily="2" charset="0"/>
              </a:rPr>
              <a:t>/stw1585.pdf?token=AQECAHi208BE49Ooan9kkhW_Ercy7Dm3ZL_9Cf3qfKAc485ysgAAAscwggLDBgkqhkiG9w0BBwagggK0MIICsAIBADCCAqkGCSqGSIb3DQEHATAeBglghkgBZQMEAS4wEQQMOFPa53nDVj6UcIqrAgEQgIICehLKi-NetDiYAGd127nmD_XgMXFxI1W3F5jXmaVD5e6u_FiyUXtNbDrh4byxuOkO7Ntsck4VTALbkjvYiW9gePqQ76Py9lHX9tqt09vtvZqy4DPQaJaKmPzvSYJy-h6Sqx7jaQeodh1Zr4luHf51A0dtic6DV5RU1MiZEXpi3lLplwAdwupXGlvK9bUt-ZI6RF4EVcC5T2ta_5lNshv3bjQKwx-oKcdD_H24-PeNo-yFdprWpVA02HlafEA6YWcf_D_98z4x6rGSsP72pyGFhBN5SqbPUv01Z0S2OtzhoTSW8_OobcPkb4BmcokVU8TqryjOcUgQOj--CvnXeV9vs1O9NNhEuQAgZlTbfbwR2Xxo15AixznnOi2Wf94eOZQlZ---U-_hxL2stHpoB5GNP9UdJbwVVu774mCAsuVIT90gkH4OTTUa1JkBGFHysiSz-BWgFiUMqAegO98f9yAUNEPTCdU7mRY-EQdxzmhm_1o_Fig2N65RFASM1ZnASAWS2aMwP3HJjqYTIZ-j8CaONU-7Sjj8nK_X5ovU_U01o9qzvrDuhKylxgdpIOhSe73uvrRN0Yfmt3__0mcyj3V1P0Wzj8kiJ27F8YS6ThjQPSf3aQUsEyQLyUCn068rYaBrcKlzA8k5Z19tSBlz_fztLXBU5tfOmEl9aGrzDgFTweshkkE2Uvzwb2fLieH2IxPtucoiiRaZkzo5DolRFGW2rW_3WPNO0Bw-oKWwQ4TNjWcnHyKk4sTJIB8RQ9ypfl5BMGkKEpz9I4OdB5TdfwMP-Vmv4qxI1qz1B6EqoeSltSXDkERVCNxa22tPKGZnTjhW9v1yPegsPxVrMuo</a:t>
            </a:r>
          </a:p>
          <a:p>
            <a:pPr algn="l" rtl="0">
              <a:spcBef>
                <a:spcPts val="0"/>
              </a:spcBef>
              <a:spcAft>
                <a:spcPts val="0"/>
              </a:spcAft>
            </a:pPr>
            <a:br>
              <a:rPr lang="en-US" sz="2200" dirty="0">
                <a:latin typeface="Helvetica" pitchFamily="2" charset="0"/>
              </a:rPr>
            </a:br>
            <a:endParaRPr lang="en-US" sz="2200" dirty="0">
              <a:latin typeface="Helvetica" pitchFamily="2" charset="0"/>
            </a:endParaRPr>
          </a:p>
          <a:p>
            <a:endParaRPr lang="en-US" sz="2200" dirty="0">
              <a:latin typeface="Helvetica" pitchFamily="2" charset="0"/>
            </a:endParaRPr>
          </a:p>
        </p:txBody>
      </p:sp>
    </p:spTree>
    <p:extLst>
      <p:ext uri="{BB962C8B-B14F-4D97-AF65-F5344CB8AC3E}">
        <p14:creationId xmlns:p14="http://schemas.microsoft.com/office/powerpoint/2010/main" val="278799478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2140</Words>
  <Application>Microsoft Office PowerPoint</Application>
  <PresentationFormat>Custom</PresentationFormat>
  <Paragraphs>152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 Braille</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Owensby, Anna E.</dc:creator>
  <cp:lastModifiedBy>Coe, Michelle A - (macoe)</cp:lastModifiedBy>
  <cp:revision>5</cp:revision>
  <dcterms:created xsi:type="dcterms:W3CDTF">2017-01-13T18:50:03Z</dcterms:created>
  <dcterms:modified xsi:type="dcterms:W3CDTF">2023-04-14T21:31:53Z</dcterms:modified>
</cp:coreProperties>
</file>